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handoutMasterIdLst>
    <p:handoutMasterId r:id="rId18"/>
  </p:handoutMasterIdLst>
  <p:sldIdLst>
    <p:sldId id="292" r:id="rId5"/>
    <p:sldId id="276" r:id="rId6"/>
    <p:sldId id="297" r:id="rId7"/>
    <p:sldId id="277" r:id="rId8"/>
    <p:sldId id="278" r:id="rId9"/>
    <p:sldId id="279" r:id="rId10"/>
    <p:sldId id="281" r:id="rId11"/>
    <p:sldId id="284" r:id="rId12"/>
    <p:sldId id="296" r:id="rId13"/>
    <p:sldId id="295" r:id="rId14"/>
    <p:sldId id="288" r:id="rId15"/>
    <p:sldId id="28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CC0000"/>
    <a:srgbClr val="446992"/>
    <a:srgbClr val="AEC2D8"/>
    <a:srgbClr val="98432A"/>
    <a:srgbClr val="D84400"/>
    <a:srgbClr val="44678D"/>
    <a:srgbClr val="263E5A"/>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93842" autoAdjust="0"/>
  </p:normalViewPr>
  <p:slideViewPr>
    <p:cSldViewPr snapToGrid="0" showGuides="1">
      <p:cViewPr varScale="1">
        <p:scale>
          <a:sx n="65" d="100"/>
          <a:sy n="65" d="100"/>
        </p:scale>
        <p:origin x="810" y="7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82F4CE-0D5F-4D13-9E0B-04F992D6F21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4B39252-5E46-4101-B9AE-9B8C5E3ECF47}">
      <dgm:prSet/>
      <dgm:spPr/>
      <dgm:t>
        <a:bodyPr/>
        <a:lstStyle/>
        <a:p>
          <a:pPr>
            <a:defRPr cap="all"/>
          </a:pPr>
          <a:r>
            <a:rPr lang="en-US" b="0" i="0"/>
            <a:t>Reliance on legacy systems, bureaucratic processes, and waterfall development.</a:t>
          </a:r>
          <a:endParaRPr lang="en-US"/>
        </a:p>
      </dgm:t>
    </dgm:pt>
    <dgm:pt modelId="{CAB81583-B1EB-47D4-954B-63CCA9C6452D}" type="parTrans" cxnId="{FF1E9013-5317-495F-95C9-C331ECE54383}">
      <dgm:prSet/>
      <dgm:spPr/>
      <dgm:t>
        <a:bodyPr/>
        <a:lstStyle/>
        <a:p>
          <a:endParaRPr lang="en-US"/>
        </a:p>
      </dgm:t>
    </dgm:pt>
    <dgm:pt modelId="{1D70E4CF-1774-472A-AB9E-237D55113E91}" type="sibTrans" cxnId="{FF1E9013-5317-495F-95C9-C331ECE54383}">
      <dgm:prSet/>
      <dgm:spPr/>
      <dgm:t>
        <a:bodyPr/>
        <a:lstStyle/>
        <a:p>
          <a:endParaRPr lang="en-US"/>
        </a:p>
      </dgm:t>
    </dgm:pt>
    <dgm:pt modelId="{38AFF7E0-D58A-421D-B85D-7F77F3291222}">
      <dgm:prSet/>
      <dgm:spPr/>
      <dgm:t>
        <a:bodyPr/>
        <a:lstStyle/>
        <a:p>
          <a:pPr>
            <a:defRPr cap="all"/>
          </a:pPr>
          <a:r>
            <a:rPr lang="en-US" b="0" i="0"/>
            <a:t>Limited training opportunities and slow feedback implementation.</a:t>
          </a:r>
          <a:endParaRPr lang="en-US"/>
        </a:p>
      </dgm:t>
    </dgm:pt>
    <dgm:pt modelId="{45D40000-C64B-4425-948D-114A88256CF7}" type="parTrans" cxnId="{A8756F04-2C7B-4B26-BD15-EEEFC6ECC2F1}">
      <dgm:prSet/>
      <dgm:spPr/>
      <dgm:t>
        <a:bodyPr/>
        <a:lstStyle/>
        <a:p>
          <a:endParaRPr lang="en-US"/>
        </a:p>
      </dgm:t>
    </dgm:pt>
    <dgm:pt modelId="{0BA6F9FE-B1B3-41CE-9E75-8353F04D8645}" type="sibTrans" cxnId="{A8756F04-2C7B-4B26-BD15-EEEFC6ECC2F1}">
      <dgm:prSet/>
      <dgm:spPr/>
      <dgm:t>
        <a:bodyPr/>
        <a:lstStyle/>
        <a:p>
          <a:endParaRPr lang="en-US"/>
        </a:p>
      </dgm:t>
    </dgm:pt>
    <dgm:pt modelId="{BCD4821A-9A93-4262-B944-33DA4196FCAB}">
      <dgm:prSet/>
      <dgm:spPr/>
      <dgm:t>
        <a:bodyPr/>
        <a:lstStyle/>
        <a:p>
          <a:pPr>
            <a:defRPr cap="all"/>
          </a:pPr>
          <a:r>
            <a:rPr lang="en-US" b="0" i="0"/>
            <a:t>Unpredictable work-life balance, lack of knowledge about future directions.</a:t>
          </a:r>
          <a:endParaRPr lang="en-US"/>
        </a:p>
      </dgm:t>
    </dgm:pt>
    <dgm:pt modelId="{85E4699A-D523-4721-8335-CCFCBDB330D3}" type="parTrans" cxnId="{CA8557D2-CDBB-494E-972C-BCD34221B145}">
      <dgm:prSet/>
      <dgm:spPr/>
      <dgm:t>
        <a:bodyPr/>
        <a:lstStyle/>
        <a:p>
          <a:endParaRPr lang="en-US"/>
        </a:p>
      </dgm:t>
    </dgm:pt>
    <dgm:pt modelId="{F51CE9AC-6EB1-4E43-8FE7-A8D5C2556AA7}" type="sibTrans" cxnId="{CA8557D2-CDBB-494E-972C-BCD34221B145}">
      <dgm:prSet/>
      <dgm:spPr/>
      <dgm:t>
        <a:bodyPr/>
        <a:lstStyle/>
        <a:p>
          <a:endParaRPr lang="en-US"/>
        </a:p>
      </dgm:t>
    </dgm:pt>
    <dgm:pt modelId="{49A47558-3D67-4274-AB1A-6EDA0EE52A4A}" type="pres">
      <dgm:prSet presAssocID="{B082F4CE-0D5F-4D13-9E0B-04F992D6F214}" presName="root" presStyleCnt="0">
        <dgm:presLayoutVars>
          <dgm:dir/>
          <dgm:resizeHandles val="exact"/>
        </dgm:presLayoutVars>
      </dgm:prSet>
      <dgm:spPr/>
    </dgm:pt>
    <dgm:pt modelId="{8EB6FCE2-EE93-46D8-A298-C69EF7240C36}" type="pres">
      <dgm:prSet presAssocID="{54B39252-5E46-4101-B9AE-9B8C5E3ECF47}" presName="compNode" presStyleCnt="0"/>
      <dgm:spPr/>
    </dgm:pt>
    <dgm:pt modelId="{FD665C13-A4FF-443E-A25E-950CC9FC0B84}" type="pres">
      <dgm:prSet presAssocID="{54B39252-5E46-4101-B9AE-9B8C5E3ECF47}" presName="iconBgRect" presStyleLbl="bgShp" presStyleIdx="0" presStyleCnt="3"/>
      <dgm:spPr/>
    </dgm:pt>
    <dgm:pt modelId="{B6648B91-9535-4964-A46D-4A4FAA127D9A}" type="pres">
      <dgm:prSet presAssocID="{54B39252-5E46-4101-B9AE-9B8C5E3ECF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fall scene"/>
        </a:ext>
      </dgm:extLst>
    </dgm:pt>
    <dgm:pt modelId="{A4455C29-2BE0-4F99-9A54-C1D61EF0992F}" type="pres">
      <dgm:prSet presAssocID="{54B39252-5E46-4101-B9AE-9B8C5E3ECF47}" presName="spaceRect" presStyleCnt="0"/>
      <dgm:spPr/>
    </dgm:pt>
    <dgm:pt modelId="{EFABC043-1437-4AFA-9B8A-96C1117809D4}" type="pres">
      <dgm:prSet presAssocID="{54B39252-5E46-4101-B9AE-9B8C5E3ECF47}" presName="textRect" presStyleLbl="revTx" presStyleIdx="0" presStyleCnt="3">
        <dgm:presLayoutVars>
          <dgm:chMax val="1"/>
          <dgm:chPref val="1"/>
        </dgm:presLayoutVars>
      </dgm:prSet>
      <dgm:spPr/>
    </dgm:pt>
    <dgm:pt modelId="{F2009DE8-422A-4955-BD1C-026D3E99AE7F}" type="pres">
      <dgm:prSet presAssocID="{1D70E4CF-1774-472A-AB9E-237D55113E91}" presName="sibTrans" presStyleCnt="0"/>
      <dgm:spPr/>
    </dgm:pt>
    <dgm:pt modelId="{FE114FE3-0769-4266-B4D7-C5A56FB0E249}" type="pres">
      <dgm:prSet presAssocID="{38AFF7E0-D58A-421D-B85D-7F77F3291222}" presName="compNode" presStyleCnt="0"/>
      <dgm:spPr/>
    </dgm:pt>
    <dgm:pt modelId="{6D5B3E3F-8677-4DA2-9C4B-F7049022E92E}" type="pres">
      <dgm:prSet presAssocID="{38AFF7E0-D58A-421D-B85D-7F77F3291222}" presName="iconBgRect" presStyleLbl="bgShp" presStyleIdx="1" presStyleCnt="3"/>
      <dgm:spPr/>
    </dgm:pt>
    <dgm:pt modelId="{C5791225-C055-44BA-9070-8443566E431D}" type="pres">
      <dgm:prSet presAssocID="{38AFF7E0-D58A-421D-B85D-7F77F32912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rtle"/>
        </a:ext>
      </dgm:extLst>
    </dgm:pt>
    <dgm:pt modelId="{7632440C-6E77-4F79-A71C-3A2E62AD428E}" type="pres">
      <dgm:prSet presAssocID="{38AFF7E0-D58A-421D-B85D-7F77F3291222}" presName="spaceRect" presStyleCnt="0"/>
      <dgm:spPr/>
    </dgm:pt>
    <dgm:pt modelId="{3C402346-905E-4132-A7BD-148997D0A672}" type="pres">
      <dgm:prSet presAssocID="{38AFF7E0-D58A-421D-B85D-7F77F3291222}" presName="textRect" presStyleLbl="revTx" presStyleIdx="1" presStyleCnt="3">
        <dgm:presLayoutVars>
          <dgm:chMax val="1"/>
          <dgm:chPref val="1"/>
        </dgm:presLayoutVars>
      </dgm:prSet>
      <dgm:spPr/>
    </dgm:pt>
    <dgm:pt modelId="{2F73A16D-7530-4380-8549-BC37B39C7F18}" type="pres">
      <dgm:prSet presAssocID="{0BA6F9FE-B1B3-41CE-9E75-8353F04D8645}" presName="sibTrans" presStyleCnt="0"/>
      <dgm:spPr/>
    </dgm:pt>
    <dgm:pt modelId="{B511FB05-CD71-42D2-AC39-AD2F6D7F5437}" type="pres">
      <dgm:prSet presAssocID="{BCD4821A-9A93-4262-B944-33DA4196FCAB}" presName="compNode" presStyleCnt="0"/>
      <dgm:spPr/>
    </dgm:pt>
    <dgm:pt modelId="{27CFE5B5-9CDD-412F-A6F9-A84AF35CFA78}" type="pres">
      <dgm:prSet presAssocID="{BCD4821A-9A93-4262-B944-33DA4196FCAB}" presName="iconBgRect" presStyleLbl="bgShp" presStyleIdx="2" presStyleCnt="3"/>
      <dgm:spPr/>
    </dgm:pt>
    <dgm:pt modelId="{332D27DE-098F-401B-8BF4-87EAAE7ED73B}" type="pres">
      <dgm:prSet presAssocID="{BCD4821A-9A93-4262-B944-33DA4196FC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5B19D280-E2D2-4C57-A50E-F6F657FCF0D0}" type="pres">
      <dgm:prSet presAssocID="{BCD4821A-9A93-4262-B944-33DA4196FCAB}" presName="spaceRect" presStyleCnt="0"/>
      <dgm:spPr/>
    </dgm:pt>
    <dgm:pt modelId="{E9E3663D-5EF4-4100-A719-8CDA685039BD}" type="pres">
      <dgm:prSet presAssocID="{BCD4821A-9A93-4262-B944-33DA4196FCAB}" presName="textRect" presStyleLbl="revTx" presStyleIdx="2" presStyleCnt="3">
        <dgm:presLayoutVars>
          <dgm:chMax val="1"/>
          <dgm:chPref val="1"/>
        </dgm:presLayoutVars>
      </dgm:prSet>
      <dgm:spPr/>
    </dgm:pt>
  </dgm:ptLst>
  <dgm:cxnLst>
    <dgm:cxn modelId="{A8756F04-2C7B-4B26-BD15-EEEFC6ECC2F1}" srcId="{B082F4CE-0D5F-4D13-9E0B-04F992D6F214}" destId="{38AFF7E0-D58A-421D-B85D-7F77F3291222}" srcOrd="1" destOrd="0" parTransId="{45D40000-C64B-4425-948D-114A88256CF7}" sibTransId="{0BA6F9FE-B1B3-41CE-9E75-8353F04D8645}"/>
    <dgm:cxn modelId="{FF1E9013-5317-495F-95C9-C331ECE54383}" srcId="{B082F4CE-0D5F-4D13-9E0B-04F992D6F214}" destId="{54B39252-5E46-4101-B9AE-9B8C5E3ECF47}" srcOrd="0" destOrd="0" parTransId="{CAB81583-B1EB-47D4-954B-63CCA9C6452D}" sibTransId="{1D70E4CF-1774-472A-AB9E-237D55113E91}"/>
    <dgm:cxn modelId="{BB1AE53C-D8FD-4076-983C-EEE4FD76B95D}" type="presOf" srcId="{54B39252-5E46-4101-B9AE-9B8C5E3ECF47}" destId="{EFABC043-1437-4AFA-9B8A-96C1117809D4}" srcOrd="0" destOrd="0" presId="urn:microsoft.com/office/officeart/2018/5/layout/IconCircleLabelList"/>
    <dgm:cxn modelId="{5F45EC3E-7703-47A6-96F8-58DBC6D3248E}" type="presOf" srcId="{B082F4CE-0D5F-4D13-9E0B-04F992D6F214}" destId="{49A47558-3D67-4274-AB1A-6EDA0EE52A4A}" srcOrd="0" destOrd="0" presId="urn:microsoft.com/office/officeart/2018/5/layout/IconCircleLabelList"/>
    <dgm:cxn modelId="{F5927280-7EB9-4D9C-A41E-BB5F9AB82FE2}" type="presOf" srcId="{38AFF7E0-D58A-421D-B85D-7F77F3291222}" destId="{3C402346-905E-4132-A7BD-148997D0A672}" srcOrd="0" destOrd="0" presId="urn:microsoft.com/office/officeart/2018/5/layout/IconCircleLabelList"/>
    <dgm:cxn modelId="{C23C2799-65F5-418A-BC39-DA89DE9B795D}" type="presOf" srcId="{BCD4821A-9A93-4262-B944-33DA4196FCAB}" destId="{E9E3663D-5EF4-4100-A719-8CDA685039BD}" srcOrd="0" destOrd="0" presId="urn:microsoft.com/office/officeart/2018/5/layout/IconCircleLabelList"/>
    <dgm:cxn modelId="{CA8557D2-CDBB-494E-972C-BCD34221B145}" srcId="{B082F4CE-0D5F-4D13-9E0B-04F992D6F214}" destId="{BCD4821A-9A93-4262-B944-33DA4196FCAB}" srcOrd="2" destOrd="0" parTransId="{85E4699A-D523-4721-8335-CCFCBDB330D3}" sibTransId="{F51CE9AC-6EB1-4E43-8FE7-A8D5C2556AA7}"/>
    <dgm:cxn modelId="{89E8A541-80E9-46F4-A49F-942F5763394C}" type="presParOf" srcId="{49A47558-3D67-4274-AB1A-6EDA0EE52A4A}" destId="{8EB6FCE2-EE93-46D8-A298-C69EF7240C36}" srcOrd="0" destOrd="0" presId="urn:microsoft.com/office/officeart/2018/5/layout/IconCircleLabelList"/>
    <dgm:cxn modelId="{AF08FACD-680E-468F-BF15-C44EECD56157}" type="presParOf" srcId="{8EB6FCE2-EE93-46D8-A298-C69EF7240C36}" destId="{FD665C13-A4FF-443E-A25E-950CC9FC0B84}" srcOrd="0" destOrd="0" presId="urn:microsoft.com/office/officeart/2018/5/layout/IconCircleLabelList"/>
    <dgm:cxn modelId="{DCC781F6-CADA-47CA-BB67-8F408583F705}" type="presParOf" srcId="{8EB6FCE2-EE93-46D8-A298-C69EF7240C36}" destId="{B6648B91-9535-4964-A46D-4A4FAA127D9A}" srcOrd="1" destOrd="0" presId="urn:microsoft.com/office/officeart/2018/5/layout/IconCircleLabelList"/>
    <dgm:cxn modelId="{C69AC997-5A22-4CB6-B97A-E69C14E75081}" type="presParOf" srcId="{8EB6FCE2-EE93-46D8-A298-C69EF7240C36}" destId="{A4455C29-2BE0-4F99-9A54-C1D61EF0992F}" srcOrd="2" destOrd="0" presId="urn:microsoft.com/office/officeart/2018/5/layout/IconCircleLabelList"/>
    <dgm:cxn modelId="{60C16116-D321-4837-9959-4ACE2CC5A250}" type="presParOf" srcId="{8EB6FCE2-EE93-46D8-A298-C69EF7240C36}" destId="{EFABC043-1437-4AFA-9B8A-96C1117809D4}" srcOrd="3" destOrd="0" presId="urn:microsoft.com/office/officeart/2018/5/layout/IconCircleLabelList"/>
    <dgm:cxn modelId="{D733C778-53BE-4F26-9EB8-223A7AE1255B}" type="presParOf" srcId="{49A47558-3D67-4274-AB1A-6EDA0EE52A4A}" destId="{F2009DE8-422A-4955-BD1C-026D3E99AE7F}" srcOrd="1" destOrd="0" presId="urn:microsoft.com/office/officeart/2018/5/layout/IconCircleLabelList"/>
    <dgm:cxn modelId="{DD627126-5448-4CCA-9059-D4B4AE48F30D}" type="presParOf" srcId="{49A47558-3D67-4274-AB1A-6EDA0EE52A4A}" destId="{FE114FE3-0769-4266-B4D7-C5A56FB0E249}" srcOrd="2" destOrd="0" presId="urn:microsoft.com/office/officeart/2018/5/layout/IconCircleLabelList"/>
    <dgm:cxn modelId="{6B5D4736-2FD7-4B38-AB6F-653E60525203}" type="presParOf" srcId="{FE114FE3-0769-4266-B4D7-C5A56FB0E249}" destId="{6D5B3E3F-8677-4DA2-9C4B-F7049022E92E}" srcOrd="0" destOrd="0" presId="urn:microsoft.com/office/officeart/2018/5/layout/IconCircleLabelList"/>
    <dgm:cxn modelId="{9E862747-E367-49D4-A425-526914ADC21F}" type="presParOf" srcId="{FE114FE3-0769-4266-B4D7-C5A56FB0E249}" destId="{C5791225-C055-44BA-9070-8443566E431D}" srcOrd="1" destOrd="0" presId="urn:microsoft.com/office/officeart/2018/5/layout/IconCircleLabelList"/>
    <dgm:cxn modelId="{A8D83A39-C0FC-4101-A141-14435E4E2BA3}" type="presParOf" srcId="{FE114FE3-0769-4266-B4D7-C5A56FB0E249}" destId="{7632440C-6E77-4F79-A71C-3A2E62AD428E}" srcOrd="2" destOrd="0" presId="urn:microsoft.com/office/officeart/2018/5/layout/IconCircleLabelList"/>
    <dgm:cxn modelId="{1ED92973-4BBD-4810-88CE-B6556FDA05CC}" type="presParOf" srcId="{FE114FE3-0769-4266-B4D7-C5A56FB0E249}" destId="{3C402346-905E-4132-A7BD-148997D0A672}" srcOrd="3" destOrd="0" presId="urn:microsoft.com/office/officeart/2018/5/layout/IconCircleLabelList"/>
    <dgm:cxn modelId="{1B44B085-89B3-4B65-A2A4-F1B25ECACD7B}" type="presParOf" srcId="{49A47558-3D67-4274-AB1A-6EDA0EE52A4A}" destId="{2F73A16D-7530-4380-8549-BC37B39C7F18}" srcOrd="3" destOrd="0" presId="urn:microsoft.com/office/officeart/2018/5/layout/IconCircleLabelList"/>
    <dgm:cxn modelId="{A218D9C1-F522-4B71-A86F-AC5C29F4AD12}" type="presParOf" srcId="{49A47558-3D67-4274-AB1A-6EDA0EE52A4A}" destId="{B511FB05-CD71-42D2-AC39-AD2F6D7F5437}" srcOrd="4" destOrd="0" presId="urn:microsoft.com/office/officeart/2018/5/layout/IconCircleLabelList"/>
    <dgm:cxn modelId="{C06CFF4A-0683-4F44-9651-909BEEA0B9F4}" type="presParOf" srcId="{B511FB05-CD71-42D2-AC39-AD2F6D7F5437}" destId="{27CFE5B5-9CDD-412F-A6F9-A84AF35CFA78}" srcOrd="0" destOrd="0" presId="urn:microsoft.com/office/officeart/2018/5/layout/IconCircleLabelList"/>
    <dgm:cxn modelId="{A3707F56-5107-4445-8BB1-1941375612D3}" type="presParOf" srcId="{B511FB05-CD71-42D2-AC39-AD2F6D7F5437}" destId="{332D27DE-098F-401B-8BF4-87EAAE7ED73B}" srcOrd="1" destOrd="0" presId="urn:microsoft.com/office/officeart/2018/5/layout/IconCircleLabelList"/>
    <dgm:cxn modelId="{59591D53-4590-4120-AC1D-A3DC1E150652}" type="presParOf" srcId="{B511FB05-CD71-42D2-AC39-AD2F6D7F5437}" destId="{5B19D280-E2D2-4C57-A50E-F6F657FCF0D0}" srcOrd="2" destOrd="0" presId="urn:microsoft.com/office/officeart/2018/5/layout/IconCircleLabelList"/>
    <dgm:cxn modelId="{88A2493F-8AFD-4578-A23E-F62855E9C177}" type="presParOf" srcId="{B511FB05-CD71-42D2-AC39-AD2F6D7F5437}" destId="{E9E3663D-5EF4-4100-A719-8CDA685039B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65C13-A4FF-443E-A25E-950CC9FC0B84}">
      <dsp:nvSpPr>
        <dsp:cNvPr id="0" name=""/>
        <dsp:cNvSpPr/>
      </dsp:nvSpPr>
      <dsp:spPr>
        <a:xfrm>
          <a:off x="718664" y="2022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648B91-9535-4964-A46D-4A4FAA127D9A}">
      <dsp:nvSpPr>
        <dsp:cNvPr id="0" name=""/>
        <dsp:cNvSpPr/>
      </dsp:nvSpPr>
      <dsp:spPr>
        <a:xfrm>
          <a:off x="1135476" y="6190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ABC043-1437-4AFA-9B8A-96C1117809D4}">
      <dsp:nvSpPr>
        <dsp:cNvPr id="0" name=""/>
        <dsp:cNvSpPr/>
      </dsp:nvSpPr>
      <dsp:spPr>
        <a:xfrm>
          <a:off x="93445"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i="0" kern="1200"/>
            <a:t>Reliance on legacy systems, bureaucratic processes, and waterfall development.</a:t>
          </a:r>
          <a:endParaRPr lang="en-US" sz="1500" kern="1200"/>
        </a:p>
      </dsp:txBody>
      <dsp:txXfrm>
        <a:off x="93445" y="2767202"/>
        <a:ext cx="3206250" cy="720000"/>
      </dsp:txXfrm>
    </dsp:sp>
    <dsp:sp modelId="{6D5B3E3F-8677-4DA2-9C4B-F7049022E92E}">
      <dsp:nvSpPr>
        <dsp:cNvPr id="0" name=""/>
        <dsp:cNvSpPr/>
      </dsp:nvSpPr>
      <dsp:spPr>
        <a:xfrm>
          <a:off x="4486008" y="2022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791225-C055-44BA-9070-8443566E431D}">
      <dsp:nvSpPr>
        <dsp:cNvPr id="0" name=""/>
        <dsp:cNvSpPr/>
      </dsp:nvSpPr>
      <dsp:spPr>
        <a:xfrm>
          <a:off x="4902820" y="6190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402346-905E-4132-A7BD-148997D0A672}">
      <dsp:nvSpPr>
        <dsp:cNvPr id="0" name=""/>
        <dsp:cNvSpPr/>
      </dsp:nvSpPr>
      <dsp:spPr>
        <a:xfrm>
          <a:off x="3860789"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i="0" kern="1200"/>
            <a:t>Limited training opportunities and slow feedback implementation.</a:t>
          </a:r>
          <a:endParaRPr lang="en-US" sz="1500" kern="1200"/>
        </a:p>
      </dsp:txBody>
      <dsp:txXfrm>
        <a:off x="3860789" y="2767202"/>
        <a:ext cx="3206250" cy="720000"/>
      </dsp:txXfrm>
    </dsp:sp>
    <dsp:sp modelId="{27CFE5B5-9CDD-412F-A6F9-A84AF35CFA78}">
      <dsp:nvSpPr>
        <dsp:cNvPr id="0" name=""/>
        <dsp:cNvSpPr/>
      </dsp:nvSpPr>
      <dsp:spPr>
        <a:xfrm>
          <a:off x="8253352" y="2022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2D27DE-098F-401B-8BF4-87EAAE7ED73B}">
      <dsp:nvSpPr>
        <dsp:cNvPr id="0" name=""/>
        <dsp:cNvSpPr/>
      </dsp:nvSpPr>
      <dsp:spPr>
        <a:xfrm>
          <a:off x="8670164" y="6190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E3663D-5EF4-4100-A719-8CDA685039BD}">
      <dsp:nvSpPr>
        <dsp:cNvPr id="0" name=""/>
        <dsp:cNvSpPr/>
      </dsp:nvSpPr>
      <dsp:spPr>
        <a:xfrm>
          <a:off x="7628133"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i="0" kern="1200"/>
            <a:t>Unpredictable work-life balance, lack of knowledge about future directions.</a:t>
          </a:r>
          <a:endParaRPr lang="en-US" sz="1500" kern="1200"/>
        </a:p>
      </dsp:txBody>
      <dsp:txXfrm>
        <a:off x="7628133" y="27672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11/27/2024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11/27/2024</a:t>
            </a:fld>
            <a:endParaRPr lang="en-US"/>
          </a:p>
        </p:txBody>
      </p:sp>
      <p:sp>
        <p:nvSpPr>
          <p:cNvPr id="12" name="Notes Placeholder 11"/>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10</a:t>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02E58-EDC7-E061-4DF1-DDEF8DC0A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7B5C24-DBFE-E838-1734-1925853003C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CE5E74D-2CB5-8683-EDBD-A5EFC3BD54B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298CB3DD-9221-A4AE-16E6-992113E9E8D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72009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11/27/2024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6" name="Title 5"/>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1" fmla="*/ 2530205 w 6463478"/>
              <a:gd name="connsiteY0-2" fmla="*/ 0 h 6858000"/>
              <a:gd name="connsiteX1-3" fmla="*/ 4318428 w 6463478"/>
              <a:gd name="connsiteY1-4" fmla="*/ 0 h 6858000"/>
              <a:gd name="connsiteX2-5" fmla="*/ 6463478 w 6463478"/>
              <a:gd name="connsiteY2-6" fmla="*/ 1338386 h 6858000"/>
              <a:gd name="connsiteX3-7" fmla="*/ 6463478 w 6463478"/>
              <a:gd name="connsiteY3-8" fmla="*/ 5624376 h 6858000"/>
              <a:gd name="connsiteX4-9" fmla="*/ 4358603 w 6463478"/>
              <a:gd name="connsiteY4-10" fmla="*/ 6858000 h 6858000"/>
              <a:gd name="connsiteX5-11" fmla="*/ 2570400 w 6463478"/>
              <a:gd name="connsiteY5-12" fmla="*/ 6858000 h 6858000"/>
              <a:gd name="connsiteX6-13" fmla="*/ 17140 w 6463478"/>
              <a:gd name="connsiteY6-14" fmla="*/ 5339864 h 6858000"/>
              <a:gd name="connsiteX7-15" fmla="*/ 0 w 6463478"/>
              <a:gd name="connsiteY7-16" fmla="*/ 1404433 h 6858000"/>
              <a:gd name="connsiteX8" fmla="*/ 2530205 w 6463478"/>
              <a:gd name="connsiteY8" fmla="*/ 0 h 6858000"/>
              <a:gd name="connsiteX0-17" fmla="*/ 2513726 w 6446999"/>
              <a:gd name="connsiteY0-18" fmla="*/ 0 h 6858000"/>
              <a:gd name="connsiteX1-19" fmla="*/ 4301949 w 6446999"/>
              <a:gd name="connsiteY1-20" fmla="*/ 0 h 6858000"/>
              <a:gd name="connsiteX2-21" fmla="*/ 6446999 w 6446999"/>
              <a:gd name="connsiteY2-22" fmla="*/ 1338386 h 6858000"/>
              <a:gd name="connsiteX3-23" fmla="*/ 6446999 w 6446999"/>
              <a:gd name="connsiteY3-24" fmla="*/ 5624376 h 6858000"/>
              <a:gd name="connsiteX4-25" fmla="*/ 4342124 w 6446999"/>
              <a:gd name="connsiteY4-26" fmla="*/ 6858000 h 6858000"/>
              <a:gd name="connsiteX5-27" fmla="*/ 2553921 w 6446999"/>
              <a:gd name="connsiteY5-28" fmla="*/ 6858000 h 6858000"/>
              <a:gd name="connsiteX6-29" fmla="*/ 661 w 6446999"/>
              <a:gd name="connsiteY6-30" fmla="*/ 5339864 h 6858000"/>
              <a:gd name="connsiteX7-31" fmla="*/ 299 w 6446999"/>
              <a:gd name="connsiteY7-32" fmla="*/ 1396044 h 6858000"/>
              <a:gd name="connsiteX8-33" fmla="*/ 2513726 w 6446999"/>
              <a:gd name="connsiteY8-3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altLang="zh-CN"/>
              <a:t>Click icon to add picture</a:t>
            </a:r>
            <a:endParaRPr lang="en-US" dirty="0"/>
          </a:p>
        </p:txBody>
      </p:sp>
      <p:sp>
        <p:nvSpPr>
          <p:cNvPr id="5" name="Footer Placeholder 4"/>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t>‹#›</a:t>
            </a:fld>
            <a:endParaRPr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with design">
    <p:spTree>
      <p:nvGrpSpPr>
        <p:cNvPr id="1" name=""/>
        <p:cNvGrpSpPr/>
        <p:nvPr/>
      </p:nvGrpSpPr>
      <p:grpSpPr>
        <a:xfrm>
          <a:off x="0" y="0"/>
          <a:ext cx="0" cy="0"/>
          <a:chOff x="0" y="0"/>
          <a:chExt cx="0" cy="0"/>
        </a:xfrm>
      </p:grpSpPr>
      <p:sp>
        <p:nvSpPr>
          <p:cNvPr id="11" name="Title Placeholder 4"/>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 Team Members">
    <p:spTree>
      <p:nvGrpSpPr>
        <p:cNvPr id="1" name=""/>
        <p:cNvGrpSpPr/>
        <p:nvPr/>
      </p:nvGrpSpPr>
      <p:grpSpPr>
        <a:xfrm>
          <a:off x="0" y="0"/>
          <a:ext cx="0" cy="0"/>
          <a:chOff x="0" y="0"/>
          <a:chExt cx="0" cy="0"/>
        </a:xfrm>
      </p:grpSpPr>
      <p:sp>
        <p:nvSpPr>
          <p:cNvPr id="16" name="Title Placeholder 4"/>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 Column">
    <p:spTree>
      <p:nvGrpSpPr>
        <p:cNvPr id="1" name=""/>
        <p:cNvGrpSpPr/>
        <p:nvPr/>
      </p:nvGrpSpPr>
      <p:grpSpPr>
        <a:xfrm>
          <a:off x="0" y="0"/>
          <a:ext cx="0" cy="0"/>
          <a:chOff x="0" y="0"/>
          <a:chExt cx="0" cy="0"/>
        </a:xfrm>
      </p:grpSpPr>
      <p:sp>
        <p:nvSpPr>
          <p:cNvPr id="32" name="Content placeholder 47"/>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p:cNvSpPr>
            <a:spLocks noGrp="1"/>
          </p:cNvSpPr>
          <p:nvPr>
            <p:ph type="sldNum" sz="quarter" idx="55"/>
          </p:nvPr>
        </p:nvSpPr>
        <p:spPr/>
        <p:txBody>
          <a:bodyPr>
            <a:noAutofit/>
          </a:bodyPr>
          <a:lstStyle/>
          <a:p>
            <a:fld id="{47FEACEE-25B4-4A2D-B147-27296E36371D}" type="slidenum">
              <a:rPr lang="en-US" altLang="zh-CN" noProof="0" smtClean="0"/>
              <a:t>‹#›</a:t>
            </a:fld>
            <a:endParaRPr lang="en-US" altLang="zh-CN"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15" name="Freeform 14"/>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altLang="zh-CN"/>
              <a:t>Click icon to add picture</a:t>
            </a:r>
            <a:endParaRPr lang="en-US" dirty="0"/>
          </a:p>
        </p:txBody>
      </p:sp>
      <p:sp>
        <p:nvSpPr>
          <p:cNvPr id="19" name="Picture Placeholder 2"/>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altLang="zh-CN"/>
              <a:t>Click icon to add picture</a:t>
            </a:r>
            <a:endParaRPr lang="en-US" dirty="0"/>
          </a:p>
        </p:txBody>
      </p:sp>
      <p:sp>
        <p:nvSpPr>
          <p:cNvPr id="21" name="Picture Placeholder 2"/>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altLang="zh-CN"/>
              <a:t>Click icon to add picture</a:t>
            </a:r>
            <a:endParaRPr lang="en-US" dirty="0"/>
          </a:p>
        </p:txBody>
      </p:sp>
      <p:sp>
        <p:nvSpPr>
          <p:cNvPr id="5" name="Slide Number Placeholder 4"/>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8" name="Content Placeholder 47"/>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1" fmla="*/ 43961 w 732607"/>
              <a:gd name="connsiteY0-2" fmla="*/ 8793 h 1266696"/>
              <a:gd name="connsiteX1-3" fmla="*/ 372701 w 732607"/>
              <a:gd name="connsiteY1-4" fmla="*/ 0 h 1266696"/>
              <a:gd name="connsiteX2-5" fmla="*/ 732607 w 732607"/>
              <a:gd name="connsiteY2-6" fmla="*/ 633348 h 1266696"/>
              <a:gd name="connsiteX3-7" fmla="*/ 372701 w 732607"/>
              <a:gd name="connsiteY3-8" fmla="*/ 1266696 h 1266696"/>
              <a:gd name="connsiteX4-9" fmla="*/ 0 w 732607"/>
              <a:gd name="connsiteY4-10" fmla="*/ 1266696 h 1266696"/>
              <a:gd name="connsiteX5" fmla="*/ 43961 w 732607"/>
              <a:gd name="connsiteY5" fmla="*/ 8793 h 1266696"/>
              <a:gd name="connsiteX0-11" fmla="*/ 8792 w 697438"/>
              <a:gd name="connsiteY0-12" fmla="*/ 8793 h 1266696"/>
              <a:gd name="connsiteX1-13" fmla="*/ 337532 w 697438"/>
              <a:gd name="connsiteY1-14" fmla="*/ 0 h 1266696"/>
              <a:gd name="connsiteX2-15" fmla="*/ 697438 w 697438"/>
              <a:gd name="connsiteY2-16" fmla="*/ 633348 h 1266696"/>
              <a:gd name="connsiteX3-17" fmla="*/ 337532 w 697438"/>
              <a:gd name="connsiteY3-18" fmla="*/ 1266696 h 1266696"/>
              <a:gd name="connsiteX4-19" fmla="*/ 0 w 697438"/>
              <a:gd name="connsiteY4-20" fmla="*/ 1266696 h 1266696"/>
              <a:gd name="connsiteX5-21" fmla="*/ 8792 w 697438"/>
              <a:gd name="connsiteY5-22" fmla="*/ 8793 h 12666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11/27/2024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11/27/2024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11/27/2024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11/27/2024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11/27/2024</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11/27/2024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5E72C73-2D91-4E12-BA25-F0AA0C03599B}" type="datetimeFigureOut">
              <a:rPr lang="en-US" smtClean="0"/>
              <a:t>11/27/2024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47FEACEE-25B4-4A2D-B147-27296E36371D}" type="slidenum">
              <a:rPr lang="en-US" altLang="zh-CN" smtClean="0"/>
              <a:t>‹#›</a:t>
            </a:fld>
            <a:endParaRPr lang="en-US" altLang="zh-CN"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BE451C3-0FF4-47C4-B829-773ADF60F88C}" type="datetimeFigureOut">
              <a:rPr lang="en-US" smtClean="0"/>
              <a:t>11/27/2024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7FEACEE-25B4-4A2D-B147-27296E36371D}" type="slidenum">
              <a:rPr lang="en-US" altLang="zh-CN" smtClean="0"/>
              <a:t>‹#›</a:t>
            </a:fld>
            <a:endParaRPr lang="en-US" altLang="zh-CN"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panose="020B0604020202020204"/>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panose="020B0604020202020204"/>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panose="020B0604020202020204"/>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panose="020B0604020202020204"/>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panose="020B0604020202020204"/>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68879" y="1386087"/>
            <a:ext cx="5758164" cy="2308832"/>
          </a:xfrm>
        </p:spPr>
        <p:txBody>
          <a:bodyPr/>
          <a:lstStyle/>
          <a:p>
            <a:pPr algn="ctr"/>
            <a:r>
              <a:rPr lang="en-US" altLang="zh-CN" dirty="0">
                <a:solidFill>
                  <a:srgbClr val="CC0000"/>
                </a:solidFill>
                <a:effectLst>
                  <a:glow rad="38100">
                    <a:schemeClr val="bg1">
                      <a:lumMod val="65000"/>
                      <a:lumOff val="35000"/>
                      <a:alpha val="40000"/>
                    </a:schemeClr>
                  </a:glow>
                  <a:outerShdw blurRad="38100" dist="38100" dir="2700000" algn="tl">
                    <a:srgbClr val="000000">
                      <a:alpha val="43137"/>
                    </a:srgbClr>
                  </a:outerShdw>
                </a:effectLst>
              </a:rPr>
              <a:t>Developer management in Software House</a:t>
            </a:r>
            <a:endParaRPr lang="en-US" dirty="0">
              <a:solidFill>
                <a:srgbClr val="CC0000"/>
              </a:solidFill>
              <a:effectLst>
                <a:glow rad="38100">
                  <a:schemeClr val="bg1">
                    <a:lumMod val="65000"/>
                    <a:lumOff val="35000"/>
                    <a:alpha val="40000"/>
                  </a:schemeClr>
                </a:glow>
                <a:outerShdw blurRad="38100" dist="38100" dir="2700000" algn="tl">
                  <a:srgbClr val="000000">
                    <a:alpha val="43137"/>
                  </a:srgbClr>
                </a:outerShdw>
              </a:effectLst>
            </a:endParaRPr>
          </a:p>
        </p:txBody>
      </p:sp>
      <p:sp>
        <p:nvSpPr>
          <p:cNvPr id="9" name="Text Placeholder 8"/>
          <p:cNvSpPr>
            <a:spLocks noGrp="1"/>
          </p:cNvSpPr>
          <p:nvPr>
            <p:ph type="body" sz="quarter" idx="28"/>
          </p:nvPr>
        </p:nvSpPr>
        <p:spPr>
          <a:xfrm>
            <a:off x="1601365" y="4172084"/>
            <a:ext cx="3705925" cy="1396694"/>
          </a:xfrm>
        </p:spPr>
        <p:txBody>
          <a:bodyPr/>
          <a:lstStyle/>
          <a:p>
            <a:r>
              <a:rPr lang="en-US" u="sng" dirty="0"/>
              <a:t>Presenter: </a:t>
            </a:r>
            <a:br>
              <a:rPr lang="en-US" dirty="0"/>
            </a:br>
            <a:r>
              <a:rPr lang="en-US" dirty="0"/>
              <a:t>Taha Ali     		21K-3867</a:t>
            </a:r>
            <a:br>
              <a:rPr lang="en-US" dirty="0"/>
            </a:br>
            <a:r>
              <a:rPr lang="en-US" dirty="0"/>
              <a:t>Imran Ali   		21K-3877</a:t>
            </a:r>
            <a:br>
              <a:rPr lang="en-US" dirty="0"/>
            </a:br>
            <a:r>
              <a:rPr lang="en-US" dirty="0"/>
              <a:t>Taha Jawaid		21K-3881</a:t>
            </a:r>
          </a:p>
        </p:txBody>
      </p:sp>
      <p:pic>
        <p:nvPicPr>
          <p:cNvPr id="30" name="Picture Placeholder 29" descr="People in an office discussing work over a laptop&#10;"/>
          <p:cNvPicPr>
            <a:picLocks noGrp="1" noChangeAspect="1"/>
          </p:cNvPicPr>
          <p:nvPr>
            <p:ph type="pic" sz="quarter" idx="47"/>
          </p:nvPr>
        </p:nvPicPr>
        <p:blipFill rotWithShape="1">
          <a:blip r:embed="rId3"/>
          <a:srcRect l="4" r="4"/>
          <a:stretch>
            <a:fillRect/>
          </a:stretch>
        </p:blipFill>
        <p:spPr/>
      </p:pic>
      <p:sp>
        <p:nvSpPr>
          <p:cNvPr id="10" name="Freeform: Shape 11"/>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8"/>
          </p:nvPr>
        </p:nvSpPr>
        <p:spPr>
          <a:xfrm>
            <a:off x="3393650" y="1385740"/>
            <a:ext cx="7040668" cy="3902697"/>
          </a:xfrm>
        </p:spPr>
        <p:txBody>
          <a:bodyPr/>
          <a:lstStyle/>
          <a:p>
            <a:pPr algn="l">
              <a:buFont typeface="Arial" panose="020B0604020202020204" pitchFamily="34" charset="0"/>
              <a:buChar char="•"/>
            </a:pPr>
            <a:r>
              <a:rPr lang="en-US" sz="1800" b="1" i="0" dirty="0">
                <a:solidFill>
                  <a:srgbClr val="D1D5DB"/>
                </a:solidFill>
                <a:effectLst/>
              </a:rPr>
              <a:t>Dreamzplanet </a:t>
            </a:r>
            <a:r>
              <a:rPr lang="en-US" sz="1800" b="0" i="0" dirty="0">
                <a:solidFill>
                  <a:srgbClr val="D1D5DB"/>
                </a:solidFill>
                <a:effectLst/>
              </a:rPr>
              <a:t>demonstrates modern practices, employee-centric approaches. Collaboration and ownership, limited learning.</a:t>
            </a:r>
          </a:p>
          <a:p>
            <a:pPr algn="l">
              <a:buFont typeface="Arial" panose="020B0604020202020204" pitchFamily="34" charset="0"/>
              <a:buChar char="•"/>
            </a:pPr>
            <a:r>
              <a:rPr lang="en-US" sz="1800" b="1" i="0" dirty="0">
                <a:solidFill>
                  <a:srgbClr val="D1D5DB"/>
                </a:solidFill>
                <a:effectLst/>
              </a:rPr>
              <a:t>Fixkar solutions </a:t>
            </a:r>
            <a:r>
              <a:rPr lang="en-US" sz="1800" b="0" i="0" dirty="0">
                <a:solidFill>
                  <a:srgbClr val="D1D5DB"/>
                </a:solidFill>
                <a:effectLst/>
              </a:rPr>
              <a:t>relies on traditional methods, lacks innovation, good working environment.</a:t>
            </a:r>
          </a:p>
          <a:p>
            <a:pPr algn="l">
              <a:buFont typeface="Arial" panose="020B0604020202020204" pitchFamily="34" charset="0"/>
              <a:buChar char="•"/>
            </a:pPr>
            <a:r>
              <a:rPr lang="en-US" sz="1800" b="1" i="0" dirty="0">
                <a:solidFill>
                  <a:srgbClr val="D1D5DB"/>
                </a:solidFill>
                <a:effectLst/>
              </a:rPr>
              <a:t>Dreamzplanet </a:t>
            </a:r>
            <a:r>
              <a:rPr lang="en-US" sz="1800" b="0" i="0" dirty="0">
                <a:solidFill>
                  <a:srgbClr val="D1D5DB"/>
                </a:solidFill>
                <a:effectLst/>
              </a:rPr>
              <a:t>fosters a positive and collaborative culture, while </a:t>
            </a:r>
            <a:r>
              <a:rPr lang="en-US" sz="1800" b="1" i="0" dirty="0">
                <a:solidFill>
                  <a:srgbClr val="D1D5DB"/>
                </a:solidFill>
                <a:effectLst/>
              </a:rPr>
              <a:t>Fixkar solutions </a:t>
            </a:r>
            <a:r>
              <a:rPr lang="en-US" sz="1800" b="0" i="0" dirty="0">
                <a:solidFill>
                  <a:srgbClr val="D1D5DB"/>
                </a:solidFill>
                <a:effectLst/>
              </a:rPr>
              <a:t>faces challenges in employee engagement.</a:t>
            </a:r>
          </a:p>
          <a:p>
            <a:endParaRPr lang="en-US" dirty="0"/>
          </a:p>
        </p:txBody>
      </p:sp>
      <p:sp>
        <p:nvSpPr>
          <p:cNvPr id="8" name="Title 7"/>
          <p:cNvSpPr>
            <a:spLocks noGrp="1"/>
          </p:cNvSpPr>
          <p:nvPr>
            <p:ph type="title"/>
          </p:nvPr>
        </p:nvSpPr>
        <p:spPr>
          <a:xfrm>
            <a:off x="502665" y="707105"/>
            <a:ext cx="4768943" cy="1074561"/>
          </a:xfrm>
        </p:spPr>
        <p:txBody>
          <a:bodyPr/>
          <a:lstStyle/>
          <a:p>
            <a:r>
              <a:rPr lang="en-US" sz="2400" b="1" dirty="0">
                <a:effectLst>
                  <a:glow rad="38100">
                    <a:schemeClr val="bg1">
                      <a:lumMod val="65000"/>
                      <a:lumOff val="35000"/>
                      <a:alpha val="40000"/>
                    </a:schemeClr>
                  </a:glow>
                  <a:outerShdw blurRad="38100" dist="38100" dir="2700000" algn="tl">
                    <a:srgbClr val="000000">
                      <a:alpha val="43137"/>
                    </a:srgbClr>
                  </a:outerShdw>
                </a:effectLst>
              </a:rPr>
              <a:t>Conclusion on Comparative Analysis:</a:t>
            </a:r>
          </a:p>
        </p:txBody>
      </p:sp>
      <p:sp>
        <p:nvSpPr>
          <p:cNvPr id="5" name="Slide Number Placeholder 4"/>
          <p:cNvSpPr>
            <a:spLocks noGrp="1"/>
          </p:cNvSpPr>
          <p:nvPr>
            <p:ph type="sldNum" sz="quarter" idx="40"/>
          </p:nvPr>
        </p:nvSpPr>
        <p:spPr/>
        <p:txBody>
          <a:bodyPr/>
          <a:lstStyle/>
          <a:p>
            <a:fld id="{47FEACEE-25B4-4A2D-B147-27296E36371D}" type="slidenum">
              <a:rPr lang="en-US" altLang="zh-CN" smtClean="0"/>
              <a:t>10</a:t>
            </a:fld>
            <a:endParaRPr lang="en-US" altLang="zh-CN" dirty="0"/>
          </a:p>
        </p:txBody>
      </p:sp>
      <p:pic>
        <p:nvPicPr>
          <p:cNvPr id="4" name="Picture Placeholder 5"/>
          <p:cNvPicPr>
            <a:picLocks noChangeAspect="1"/>
          </p:cNvPicPr>
          <p:nvPr/>
        </p:nvPicPr>
        <p:blipFill>
          <a:blip r:embed="rId3"/>
          <a:srcRect l="15821" r="15821"/>
          <a:stretch>
            <a:fillRect/>
          </a:stretch>
        </p:blipFill>
        <p:spPr>
          <a:xfrm>
            <a:off x="0" y="3388592"/>
            <a:ext cx="2194219" cy="2494684"/>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descr="People working in office"/>
          <p:cNvPicPr>
            <a:picLocks noGrp="1" noChangeAspect="1"/>
          </p:cNvPicPr>
          <p:nvPr>
            <p:ph type="pic" sz="quarter" idx="48"/>
          </p:nvPr>
        </p:nvPicPr>
        <p:blipFill>
          <a:blip r:embed="rId3" cstate="print"/>
          <a:srcRect l="12" r="12"/>
          <a:stretch>
            <a:fillRect/>
          </a:stretch>
        </p:blipFill>
        <p:spPr/>
      </p:pic>
      <p:sp>
        <p:nvSpPr>
          <p:cNvPr id="29" name="Text Placeholder 28"/>
          <p:cNvSpPr>
            <a:spLocks noGrp="1"/>
          </p:cNvSpPr>
          <p:nvPr>
            <p:ph type="body" sz="quarter" idx="28"/>
          </p:nvPr>
        </p:nvSpPr>
        <p:spPr>
          <a:xfrm>
            <a:off x="449969" y="2560752"/>
            <a:ext cx="6469305" cy="2699525"/>
          </a:xfrm>
        </p:spPr>
        <p:txBody>
          <a:bodyPr/>
          <a:lstStyle/>
          <a:p>
            <a:pPr algn="l">
              <a:buFont typeface="Arial" panose="020B0604020202020204" pitchFamily="34" charset="0"/>
              <a:buChar char="•"/>
            </a:pPr>
            <a:r>
              <a:rPr lang="en-US" sz="1800" b="1" dirty="0">
                <a:solidFill>
                  <a:srgbClr val="D1D5DB"/>
                </a:solidFill>
                <a:effectLst/>
              </a:rPr>
              <a:t>dreamzplanet</a:t>
            </a:r>
            <a:r>
              <a:rPr lang="en-US" sz="1800" b="1" i="0" dirty="0">
                <a:solidFill>
                  <a:srgbClr val="D1D5DB"/>
                </a:solidFill>
                <a:effectLst/>
              </a:rPr>
              <a:t> </a:t>
            </a:r>
            <a:r>
              <a:rPr lang="en-US" sz="1800" b="0" i="0" dirty="0">
                <a:solidFill>
                  <a:srgbClr val="D1D5DB"/>
                </a:solidFill>
                <a:effectLst/>
              </a:rPr>
              <a:t>serves as a benchmark for modern IT practices.</a:t>
            </a:r>
          </a:p>
          <a:p>
            <a:pPr algn="l">
              <a:buFont typeface="Arial" panose="020B0604020202020204" pitchFamily="34" charset="0"/>
              <a:buChar char="•"/>
            </a:pPr>
            <a:r>
              <a:rPr lang="en-US" sz="1800" b="0" i="0" dirty="0">
                <a:solidFill>
                  <a:srgbClr val="D1D5DB"/>
                </a:solidFill>
                <a:effectLst/>
              </a:rPr>
              <a:t>Recommendations for </a:t>
            </a:r>
            <a:r>
              <a:rPr lang="en-US" sz="1800" b="1" i="0" dirty="0">
                <a:solidFill>
                  <a:srgbClr val="D1D5DB"/>
                </a:solidFill>
                <a:effectLst/>
              </a:rPr>
              <a:t>Fixkar solution </a:t>
            </a:r>
            <a:r>
              <a:rPr lang="en-US" sz="1800" b="0" i="0" dirty="0">
                <a:solidFill>
                  <a:srgbClr val="D1D5DB"/>
                </a:solidFill>
                <a:effectLst/>
              </a:rPr>
              <a:t>include adopting newer technologies, streamlining processes, and focusing on employee well-being.</a:t>
            </a:r>
          </a:p>
          <a:p>
            <a:pPr algn="l">
              <a:buFont typeface="Arial" panose="020B0604020202020204" pitchFamily="34" charset="0"/>
              <a:buChar char="•"/>
            </a:pPr>
            <a:r>
              <a:rPr lang="en-US" sz="1800" b="0" i="0" dirty="0">
                <a:solidFill>
                  <a:srgbClr val="D1D5DB"/>
                </a:solidFill>
                <a:effectLst/>
              </a:rPr>
              <a:t>Comparative analysis highlights the importance of adapting to modern IT trends for organizational success.</a:t>
            </a:r>
          </a:p>
          <a:p>
            <a:endParaRPr lang="en-US" dirty="0"/>
          </a:p>
        </p:txBody>
      </p:sp>
      <p:sp>
        <p:nvSpPr>
          <p:cNvPr id="6" name="Title 5"/>
          <p:cNvSpPr>
            <a:spLocks noGrp="1"/>
          </p:cNvSpPr>
          <p:nvPr>
            <p:ph type="title"/>
          </p:nvPr>
        </p:nvSpPr>
        <p:spPr>
          <a:xfrm>
            <a:off x="319464" y="1541570"/>
            <a:ext cx="9823998" cy="864514"/>
          </a:xfrm>
        </p:spPr>
        <p:txBody>
          <a:bodyPr/>
          <a:lstStyle/>
          <a:p>
            <a:r>
              <a:rPr lang="en-US" altLang="zh-CN" b="1" dirty="0"/>
              <a:t>Feedback and Final Take:</a:t>
            </a:r>
          </a:p>
        </p:txBody>
      </p:sp>
      <p:sp>
        <p:nvSpPr>
          <p:cNvPr id="5" name="Slide Number Placeholder 4"/>
          <p:cNvSpPr>
            <a:spLocks noGrp="1"/>
          </p:cNvSpPr>
          <p:nvPr>
            <p:ph type="sldNum" sz="quarter" idx="50"/>
          </p:nvPr>
        </p:nvSpPr>
        <p:spPr/>
        <p:txBody>
          <a:bodyPr/>
          <a:lstStyle/>
          <a:p>
            <a:fld id="{47FEACEE-25B4-4A2D-B147-27296E36371D}" type="slidenum">
              <a:rPr lang="en-US" altLang="zh-CN" smtClean="0"/>
              <a:t>11</a:t>
            </a:fld>
            <a:endParaRPr lang="en-US" altLang="zh-CN" dirty="0"/>
          </a:p>
        </p:txBody>
      </p:sp>
      <p:pic>
        <p:nvPicPr>
          <p:cNvPr id="39" name="Picture Placeholder 31"/>
          <p:cNvPicPr>
            <a:picLocks noChangeAspect="1"/>
          </p:cNvPicPr>
          <p:nvPr/>
        </p:nvPicPr>
        <p:blipFill>
          <a:blip r:embed="rId4" cstate="print"/>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People in an office discussing work over a laptop&#10;"/>
          <p:cNvPicPr>
            <a:picLocks noGrp="1" noChangeAspect="1"/>
          </p:cNvPicPr>
          <p:nvPr>
            <p:ph type="pic" sz="quarter" idx="48"/>
          </p:nvPr>
        </p:nvPicPr>
        <p:blipFill rotWithShape="1">
          <a:blip r:embed="rId3" cstate="print"/>
          <a:srcRect l="34" r="34"/>
          <a:stretch>
            <a:fillRect/>
          </a:stretch>
        </p:blipFill>
        <p:spPr/>
      </p:pic>
      <p:pic>
        <p:nvPicPr>
          <p:cNvPr id="14" name="Picture Placeholder 13" descr="People working in office"/>
          <p:cNvPicPr>
            <a:picLocks noGrp="1" noChangeAspect="1"/>
          </p:cNvPicPr>
          <p:nvPr>
            <p:ph type="pic" sz="quarter" idx="49"/>
          </p:nvPr>
        </p:nvPicPr>
        <p:blipFill rotWithShape="1">
          <a:blip r:embed="rId4" cstate="print"/>
          <a:srcRect l="34" r="34"/>
          <a:stretch>
            <a:fillRect/>
          </a:stretch>
        </p:blipFill>
        <p:spPr/>
      </p:pic>
      <p:pic>
        <p:nvPicPr>
          <p:cNvPr id="28" name="Picture Placeholder 27" descr="Businesswoman reviewing sticky notes on a wall"/>
          <p:cNvPicPr>
            <a:picLocks noGrp="1" noChangeAspect="1"/>
          </p:cNvPicPr>
          <p:nvPr>
            <p:ph type="pic" sz="quarter" idx="50"/>
          </p:nvPr>
        </p:nvPicPr>
        <p:blipFill>
          <a:blip r:embed="rId5" cstate="print"/>
          <a:srcRect l="88" r="88"/>
          <a:stretch>
            <a:fillRect/>
          </a:stretch>
        </p:blipFill>
        <p:spPr/>
      </p:pic>
      <p:pic>
        <p:nvPicPr>
          <p:cNvPr id="18" name="Picture Placeholder 17" descr="Layout of website design sketches on white paper"/>
          <p:cNvPicPr>
            <a:picLocks noGrp="1" noChangeAspect="1"/>
          </p:cNvPicPr>
          <p:nvPr>
            <p:ph type="pic" sz="quarter" idx="51"/>
          </p:nvPr>
        </p:nvPicPr>
        <p:blipFill rotWithShape="1">
          <a:blip r:embed="rId6" cstate="print"/>
          <a:srcRect l="34" r="34"/>
          <a:stretch>
            <a:fillRect/>
          </a:stretch>
        </p:blipFill>
        <p:spPr/>
      </p:pic>
      <p:sp>
        <p:nvSpPr>
          <p:cNvPr id="24" name="Title 23"/>
          <p:cNvSpPr>
            <a:spLocks noGrp="1"/>
          </p:cNvSpPr>
          <p:nvPr>
            <p:ph type="title"/>
          </p:nvPr>
        </p:nvSpPr>
        <p:spPr>
          <a:xfrm>
            <a:off x="5681481" y="1503528"/>
            <a:ext cx="5055698" cy="1325563"/>
          </a:xfrm>
        </p:spPr>
        <p:txBody>
          <a:bodyPr/>
          <a:lstStyle/>
          <a:p>
            <a:pPr algn="ctr"/>
            <a:r>
              <a:rPr lang="en-US" sz="4000" b="1" dirty="0"/>
              <a:t>Thank you</a:t>
            </a:r>
          </a:p>
        </p:txBody>
      </p:sp>
    </p:spTree>
  </p:cSld>
  <p:clrMapOvr>
    <a:masterClrMapping/>
  </p:clrMapOvr>
  <mc:AlternateContent xmlns:mc="http://schemas.openxmlformats.org/markup-compatibility/2006" xmlns:p15="http://schemas.microsoft.com/office/powerpoint/2012/main">
    <mc:Choice Requires="p15">
      <p:transition spd="slow">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Introduction</a:t>
            </a:r>
            <a:endParaRPr lang="en-US" dirty="0"/>
          </a:p>
        </p:txBody>
      </p:sp>
      <p:sp>
        <p:nvSpPr>
          <p:cNvPr id="20" name="Text Placeholder 19"/>
          <p:cNvSpPr>
            <a:spLocks noGrp="1"/>
          </p:cNvSpPr>
          <p:nvPr>
            <p:ph type="body" sz="quarter" idx="28"/>
          </p:nvPr>
        </p:nvSpPr>
        <p:spPr>
          <a:xfrm>
            <a:off x="484472" y="3436071"/>
            <a:ext cx="4260180" cy="1294530"/>
          </a:xfrm>
        </p:spPr>
        <p:txBody>
          <a:bodyPr/>
          <a:lstStyle/>
          <a:p>
            <a:r>
              <a:rPr lang="en-US" dirty="0"/>
              <a:t>Today, we delve into a comparative analysis of two distinct IT organizations, </a:t>
            </a:r>
            <a:r>
              <a:rPr lang="en-US" b="1" dirty="0">
                <a:effectLst>
                  <a:glow rad="38100">
                    <a:schemeClr val="bg1">
                      <a:lumMod val="50000"/>
                      <a:lumOff val="50000"/>
                      <a:alpha val="20000"/>
                    </a:schemeClr>
                  </a:glow>
                </a:effectLst>
              </a:rPr>
              <a:t>Dreamzplanet </a:t>
            </a:r>
            <a:r>
              <a:rPr lang="en-US" dirty="0"/>
              <a:t>and </a:t>
            </a:r>
            <a:r>
              <a:rPr lang="en-US" b="1" dirty="0"/>
              <a:t>Fixkar solutions</a:t>
            </a:r>
            <a:r>
              <a:rPr lang="en-US" dirty="0"/>
              <a:t>, to explore the modern practices and employee experiences shaping the dynamic world of Information Technology.</a:t>
            </a:r>
          </a:p>
          <a:p>
            <a:endParaRPr lang="en-US" dirty="0"/>
          </a:p>
          <a:p>
            <a:endParaRPr lang="en-US" dirty="0"/>
          </a:p>
        </p:txBody>
      </p:sp>
      <p:pic>
        <p:nvPicPr>
          <p:cNvPr id="12" name="Picture Placeholder 11" descr="People around a table on their laptops"/>
          <p:cNvPicPr>
            <a:picLocks noGrp="1" noChangeAspect="1"/>
          </p:cNvPicPr>
          <p:nvPr>
            <p:ph type="pic" sz="quarter" idx="51"/>
          </p:nvPr>
        </p:nvPicPr>
        <p:blipFill rotWithShape="1">
          <a:blip r:embed="rId3" cstate="print"/>
          <a:srcRect l="26" r="26"/>
          <a:stretch>
            <a:fillRect/>
          </a:stretch>
        </p:blipFill>
        <p:spPr/>
      </p:pic>
      <p:sp>
        <p:nvSpPr>
          <p:cNvPr id="7" name="Slide Number Placeholder 6"/>
          <p:cNvSpPr>
            <a:spLocks noGrp="1"/>
          </p:cNvSpPr>
          <p:nvPr>
            <p:ph type="sldNum" sz="quarter" idx="53"/>
          </p:nvPr>
        </p:nvSpPr>
        <p:spPr/>
        <p:txBody>
          <a:bodyPr/>
          <a:lstStyle/>
          <a:p>
            <a:fld id="{47FEACEE-25B4-4A2D-B147-27296E36371D}" type="slidenum">
              <a:rPr lang="en-US" altLang="zh-CN" smtClean="0"/>
              <a:t>2</a:t>
            </a:fld>
            <a:endParaRPr lang="en-US" altLang="zh-CN" dirty="0"/>
          </a:p>
        </p:txBody>
      </p:sp>
      <p:sp>
        <p:nvSpPr>
          <p:cNvPr id="6" name="Freeform: Shape 5"/>
          <p:cNvSpPr/>
          <p:nvPr/>
        </p:nvSpPr>
        <p:spPr>
          <a:xfrm>
            <a:off x="4487159" y="188536"/>
            <a:ext cx="2078107" cy="234727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2" name="Flowchart: Preparation 1"/>
          <p:cNvSpPr/>
          <p:nvPr/>
        </p:nvSpPr>
        <p:spPr>
          <a:xfrm>
            <a:off x="4567790" y="4543719"/>
            <a:ext cx="2078107" cy="1489436"/>
          </a:xfrm>
          <a:prstGeom prst="flowChartPreparati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3104-20D4-0209-E61B-5DB852F069B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7B1D5A-2EE0-DABB-10E5-AE16320DD96C}"/>
              </a:ext>
            </a:extLst>
          </p:cNvPr>
          <p:cNvSpPr>
            <a:spLocks noGrp="1"/>
          </p:cNvSpPr>
          <p:nvPr>
            <p:ph type="title"/>
          </p:nvPr>
        </p:nvSpPr>
        <p:spPr/>
        <p:txBody>
          <a:bodyPr/>
          <a:lstStyle/>
          <a:p>
            <a:r>
              <a:rPr lang="en-US" altLang="zh-CN" dirty="0"/>
              <a:t>Problem statement</a:t>
            </a:r>
            <a:endParaRPr lang="en-US" dirty="0"/>
          </a:p>
        </p:txBody>
      </p:sp>
      <p:sp>
        <p:nvSpPr>
          <p:cNvPr id="20" name="Text Placeholder 19">
            <a:extLst>
              <a:ext uri="{FF2B5EF4-FFF2-40B4-BE49-F238E27FC236}">
                <a16:creationId xmlns:a16="http://schemas.microsoft.com/office/drawing/2014/main" id="{9E2BE65C-9CF9-CDD4-99B1-C9754EB9C59C}"/>
              </a:ext>
            </a:extLst>
          </p:cNvPr>
          <p:cNvSpPr>
            <a:spLocks noGrp="1"/>
          </p:cNvSpPr>
          <p:nvPr>
            <p:ph type="body" sz="quarter" idx="28"/>
          </p:nvPr>
        </p:nvSpPr>
        <p:spPr>
          <a:xfrm>
            <a:off x="484472" y="3436071"/>
            <a:ext cx="4260180" cy="1770110"/>
          </a:xfrm>
        </p:spPr>
        <p:txBody>
          <a:bodyPr/>
          <a:lstStyle/>
          <a:p>
            <a:r>
              <a:rPr lang="en-US" dirty="0"/>
              <a:t>The project aims to study and document professional practices in a specific IT domain by conducting a case study of a chosen organization. The focus is to explore and analyze the organization's operations, identify best practices, and understand challenges within the domain. The study involves gathering data through interviews and questionnaires, presenting findings, and suggesting improvements to enhance organizational efficiency and compliance.</a:t>
            </a:r>
          </a:p>
        </p:txBody>
      </p:sp>
      <p:pic>
        <p:nvPicPr>
          <p:cNvPr id="12" name="Picture Placeholder 11" descr="People around a table on their laptops">
            <a:extLst>
              <a:ext uri="{FF2B5EF4-FFF2-40B4-BE49-F238E27FC236}">
                <a16:creationId xmlns:a16="http://schemas.microsoft.com/office/drawing/2014/main" id="{51D36C01-B954-706E-A910-6681B7A815E6}"/>
              </a:ext>
            </a:extLst>
          </p:cNvPr>
          <p:cNvPicPr>
            <a:picLocks noGrp="1" noChangeAspect="1"/>
          </p:cNvPicPr>
          <p:nvPr>
            <p:ph type="pic" sz="quarter" idx="51"/>
          </p:nvPr>
        </p:nvPicPr>
        <p:blipFill rotWithShape="1">
          <a:blip r:embed="rId3" cstate="print"/>
          <a:srcRect l="26" r="26"/>
          <a:stretch>
            <a:fillRect/>
          </a:stretch>
        </p:blipFill>
        <p:spPr>
          <a:xfrm>
            <a:off x="5745001" y="-29496"/>
            <a:ext cx="6446999" cy="6858000"/>
          </a:xfrm>
        </p:spPr>
      </p:pic>
      <p:sp>
        <p:nvSpPr>
          <p:cNvPr id="7" name="Slide Number Placeholder 6">
            <a:extLst>
              <a:ext uri="{FF2B5EF4-FFF2-40B4-BE49-F238E27FC236}">
                <a16:creationId xmlns:a16="http://schemas.microsoft.com/office/drawing/2014/main" id="{1DDD7A6B-4171-0495-C736-F1EB839BC6B1}"/>
              </a:ext>
            </a:extLst>
          </p:cNvPr>
          <p:cNvSpPr>
            <a:spLocks noGrp="1"/>
          </p:cNvSpPr>
          <p:nvPr>
            <p:ph type="sldNum" sz="quarter" idx="53"/>
          </p:nvPr>
        </p:nvSpPr>
        <p:spPr/>
        <p:txBody>
          <a:bodyPr/>
          <a:lstStyle/>
          <a:p>
            <a:fld id="{47FEACEE-25B4-4A2D-B147-27296E36371D}" type="slidenum">
              <a:rPr lang="en-US" altLang="zh-CN" smtClean="0"/>
              <a:t>3</a:t>
            </a:fld>
            <a:endParaRPr lang="en-US" altLang="zh-CN" dirty="0"/>
          </a:p>
        </p:txBody>
      </p:sp>
      <p:sp>
        <p:nvSpPr>
          <p:cNvPr id="6" name="Freeform: Shape 5">
            <a:extLst>
              <a:ext uri="{FF2B5EF4-FFF2-40B4-BE49-F238E27FC236}">
                <a16:creationId xmlns:a16="http://schemas.microsoft.com/office/drawing/2014/main" id="{158CD848-98FC-59B5-556E-0C5A27A47926}"/>
              </a:ext>
            </a:extLst>
          </p:cNvPr>
          <p:cNvSpPr/>
          <p:nvPr/>
        </p:nvSpPr>
        <p:spPr>
          <a:xfrm>
            <a:off x="4487159" y="188536"/>
            <a:ext cx="2078107" cy="234727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2" name="Flowchart: Preparation 1">
            <a:extLst>
              <a:ext uri="{FF2B5EF4-FFF2-40B4-BE49-F238E27FC236}">
                <a16:creationId xmlns:a16="http://schemas.microsoft.com/office/drawing/2014/main" id="{64FCCA7A-FAED-75BE-4267-E331E928EB50}"/>
              </a:ext>
            </a:extLst>
          </p:cNvPr>
          <p:cNvSpPr/>
          <p:nvPr/>
        </p:nvSpPr>
        <p:spPr>
          <a:xfrm>
            <a:off x="4567790" y="4543719"/>
            <a:ext cx="2078107" cy="1489436"/>
          </a:xfrm>
          <a:prstGeom prst="flowChartPreparati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51427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45"/>
          <p:cNvSpPr>
            <a:spLocks noGrp="1"/>
          </p:cNvSpPr>
          <p:nvPr>
            <p:ph type="title"/>
          </p:nvPr>
        </p:nvSpPr>
        <p:spPr>
          <a:xfrm>
            <a:off x="761800" y="762001"/>
            <a:ext cx="5334197" cy="1708242"/>
          </a:xfrm>
        </p:spPr>
        <p:txBody>
          <a:bodyPr vert="horz" lIns="91440" tIns="45720" rIns="91440" bIns="45720" rtlCol="0" anchor="ctr">
            <a:normAutofit/>
          </a:bodyPr>
          <a:lstStyle/>
          <a:p>
            <a:pPr defTabSz="914400">
              <a:lnSpc>
                <a:spcPct val="90000"/>
              </a:lnSpc>
            </a:pPr>
            <a:r>
              <a:rPr lang="en-US" sz="3700" b="1">
                <a:solidFill>
                  <a:schemeClr val="tx1"/>
                </a:solidFill>
              </a:rPr>
              <a:t>Introduction of </a:t>
            </a:r>
            <a:br>
              <a:rPr lang="en-US" sz="3700" b="1">
                <a:solidFill>
                  <a:schemeClr val="tx1"/>
                </a:solidFill>
              </a:rPr>
            </a:br>
            <a:r>
              <a:rPr lang="en-US" sz="3700" b="1">
                <a:solidFill>
                  <a:schemeClr val="tx1"/>
                </a:solidFill>
              </a:rPr>
              <a:t>Interviewed Organizations</a:t>
            </a:r>
          </a:p>
        </p:txBody>
      </p:sp>
      <p:sp>
        <p:nvSpPr>
          <p:cNvPr id="6" name="TextBox 5"/>
          <p:cNvSpPr txBox="1"/>
          <p:nvPr/>
        </p:nvSpPr>
        <p:spPr>
          <a:xfrm>
            <a:off x="761800" y="2470244"/>
            <a:ext cx="5334197" cy="3769835"/>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Dreamzplanet</a:t>
            </a:r>
            <a:r>
              <a:rPr lang="en-US" sz="2000" dirty="0"/>
              <a:t>:</a:t>
            </a:r>
            <a:br>
              <a:rPr lang="en-US" sz="2000" dirty="0"/>
            </a:br>
            <a:r>
              <a:rPr lang="en-US" sz="2000" dirty="0"/>
              <a:t>A product-based company in Karachi, Pakistan, with 100+ employees globally, offices in multiple countries, and a focus on modern IT practices.</a:t>
            </a:r>
            <a:br>
              <a:rPr lang="en-US" sz="2000" dirty="0"/>
            </a:br>
            <a:endParaRPr lang="en-US" sz="2000" dirty="0"/>
          </a:p>
          <a:p>
            <a:pPr indent="-228600" defTabSz="914400">
              <a:lnSpc>
                <a:spcPct val="90000"/>
              </a:lnSpc>
              <a:spcAft>
                <a:spcPts val="600"/>
              </a:spcAft>
              <a:buFont typeface="Arial" panose="020B0604020202020204" pitchFamily="34" charset="0"/>
              <a:buChar char="•"/>
            </a:pPr>
            <a:r>
              <a:rPr lang="en-US" sz="2000" b="1" dirty="0">
                <a:effectLst>
                  <a:outerShdw blurRad="38100" dist="38100" dir="2700000" algn="tl">
                    <a:srgbClr val="000000">
                      <a:alpha val="43137"/>
                    </a:srgbClr>
                  </a:outerShdw>
                </a:effectLst>
              </a:rPr>
              <a:t>Fixkar Solutions</a:t>
            </a:r>
            <a:r>
              <a:rPr lang="en-US" sz="2000" b="1" dirty="0"/>
              <a:t>: </a:t>
            </a:r>
          </a:p>
          <a:p>
            <a:pPr defTabSz="914400">
              <a:lnSpc>
                <a:spcPct val="90000"/>
              </a:lnSpc>
              <a:spcAft>
                <a:spcPts val="600"/>
              </a:spcAft>
            </a:pPr>
            <a:r>
              <a:rPr lang="en-US" sz="2000" dirty="0"/>
              <a:t>A service-based company in Karachi with 100+ employees, project-based work, and reliance on legacy systems.</a:t>
            </a:r>
          </a:p>
        </p:txBody>
      </p:sp>
      <p:pic>
        <p:nvPicPr>
          <p:cNvPr id="7" name="Picture Placeholder 6" descr="A chair in front of a wall&#10;&#10;Description automatically generated">
            <a:extLst>
              <a:ext uri="{FF2B5EF4-FFF2-40B4-BE49-F238E27FC236}">
                <a16:creationId xmlns:a16="http://schemas.microsoft.com/office/drawing/2014/main" id="{49ED22F7-10BD-CE70-1709-0C747072E0A1}"/>
              </a:ext>
            </a:extLst>
          </p:cNvPr>
          <p:cNvPicPr>
            <a:picLocks noGrp="1" noChangeAspect="1"/>
          </p:cNvPicPr>
          <p:nvPr>
            <p:ph type="pic" sz="quarter" idx="47"/>
          </p:nvPr>
        </p:nvPicPr>
        <p:blipFill>
          <a:blip r:embed="rId3"/>
          <a:srcRect r="2" b="3424"/>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Form of interview: </a:t>
            </a:r>
          </a:p>
        </p:txBody>
      </p:sp>
      <p:sp>
        <p:nvSpPr>
          <p:cNvPr id="5" name="Slide Number Placeholder 4"/>
          <p:cNvSpPr>
            <a:spLocks noGrp="1"/>
          </p:cNvSpPr>
          <p:nvPr>
            <p:ph type="sldNum" sz="quarter" idx="29"/>
          </p:nvPr>
        </p:nvSpPr>
        <p:spPr/>
        <p:txBody>
          <a:bodyPr>
            <a:normAutofit/>
          </a:bodyPr>
          <a:lstStyle/>
          <a:p>
            <a:fld id="{47FEACEE-25B4-4A2D-B147-27296E36371D}" type="slidenum">
              <a:rPr lang="en-US" altLang="zh-CN" smtClean="0"/>
              <a:t>5</a:t>
            </a:fld>
            <a:endParaRPr lang="en-US" altLang="zh-CN" dirty="0"/>
          </a:p>
        </p:txBody>
      </p:sp>
      <p:sp>
        <p:nvSpPr>
          <p:cNvPr id="6" name="TextBox 5"/>
          <p:cNvSpPr txBox="1"/>
          <p:nvPr/>
        </p:nvSpPr>
        <p:spPr>
          <a:xfrm>
            <a:off x="521841" y="1965488"/>
            <a:ext cx="5693791"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In-person interviews conducted with software developers at both organizations.</a:t>
            </a:r>
            <a:br>
              <a:rPr lang="en-US" dirty="0"/>
            </a:br>
            <a:endParaRPr lang="en-US" dirty="0"/>
          </a:p>
          <a:p>
            <a:pPr marL="285750" indent="-285750">
              <a:buFont typeface="Arial" panose="020B0604020202020204" pitchFamily="34" charset="0"/>
              <a:buChar char="•"/>
            </a:pPr>
            <a:r>
              <a:rPr lang="en-US" dirty="0"/>
              <a:t>Questionnaires designed for anonymous responses to gauge genuine employee sentiments</a:t>
            </a:r>
          </a:p>
        </p:txBody>
      </p:sp>
      <p:pic>
        <p:nvPicPr>
          <p:cNvPr id="2050" name="Picture 2" descr="Job Interview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977" y="1290758"/>
            <a:ext cx="3620562" cy="2747914"/>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u="sng" dirty="0"/>
              <a:t>Questionnaire and Responses:</a:t>
            </a:r>
            <a:br>
              <a:rPr lang="en-US" dirty="0"/>
            </a:br>
            <a:br>
              <a:rPr lang="en-US" dirty="0"/>
            </a:br>
            <a:r>
              <a:rPr lang="en-US" b="1" dirty="0"/>
              <a:t>dreamzplanet</a:t>
            </a:r>
            <a:br>
              <a:rPr lang="en-US" dirty="0"/>
            </a:br>
            <a:br>
              <a:rPr lang="en-US" dirty="0"/>
            </a:br>
            <a:endParaRPr lang="en-US" dirty="0"/>
          </a:p>
        </p:txBody>
      </p:sp>
      <p:sp>
        <p:nvSpPr>
          <p:cNvPr id="6" name="TextBox 5"/>
          <p:cNvSpPr txBox="1"/>
          <p:nvPr/>
        </p:nvSpPr>
        <p:spPr>
          <a:xfrm>
            <a:off x="581709" y="2818614"/>
            <a:ext cx="7579150" cy="2031325"/>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D1D5DB"/>
                </a:solidFill>
                <a:effectLst/>
              </a:rPr>
              <a:t>Positive emphasis on modern development processes.</a:t>
            </a:r>
          </a:p>
          <a:p>
            <a:pPr marL="285750" indent="-285750" algn="l">
              <a:buFont typeface="Arial" panose="020B0604020202020204" pitchFamily="34" charset="0"/>
              <a:buChar char="•"/>
            </a:pPr>
            <a:r>
              <a:rPr lang="en-US" b="0" i="0" dirty="0">
                <a:solidFill>
                  <a:srgbClr val="D1D5DB"/>
                </a:solidFill>
                <a:effectLst/>
              </a:rPr>
              <a:t>Collaboration through tools like Slack, agile methodologies, and code reviews.</a:t>
            </a:r>
          </a:p>
          <a:p>
            <a:pPr marL="285750" indent="-285750" algn="l">
              <a:buFont typeface="Arial" panose="020B0604020202020204" pitchFamily="34" charset="0"/>
              <a:buChar char="•"/>
            </a:pPr>
            <a:r>
              <a:rPr lang="en-US" b="0" i="0" dirty="0">
                <a:solidFill>
                  <a:srgbClr val="D1D5DB"/>
                </a:solidFill>
                <a:effectLst/>
              </a:rPr>
              <a:t>Strong focus on employee well-being, work-life balance, and continuous training.</a:t>
            </a:r>
          </a:p>
          <a:p>
            <a:pPr marL="285750" indent="-285750" algn="l">
              <a:buFont typeface="Arial" panose="020B0604020202020204" pitchFamily="34" charset="0"/>
              <a:buChar char="•"/>
            </a:pPr>
            <a:r>
              <a:rPr lang="en-US" b="0" i="0" dirty="0">
                <a:solidFill>
                  <a:srgbClr val="D1D5DB"/>
                </a:solidFill>
                <a:effectLst/>
              </a:rPr>
              <a:t>Clear vision for future technologies, high morale among employees.</a:t>
            </a:r>
          </a:p>
        </p:txBody>
      </p:sp>
      <p:pic>
        <p:nvPicPr>
          <p:cNvPr id="4" name="Picture 3" descr="Two men sitting at a table with a computer&#10;&#10;Description automatically generated">
            <a:extLst>
              <a:ext uri="{FF2B5EF4-FFF2-40B4-BE49-F238E27FC236}">
                <a16:creationId xmlns:a16="http://schemas.microsoft.com/office/drawing/2014/main" id="{D67FCCF1-CF98-00BE-DB82-E5187D7B68ED}"/>
              </a:ext>
            </a:extLst>
          </p:cNvPr>
          <p:cNvPicPr>
            <a:picLocks noChangeAspect="1"/>
          </p:cNvPicPr>
          <p:nvPr/>
        </p:nvPicPr>
        <p:blipFill>
          <a:blip r:embed="rId3"/>
          <a:stretch>
            <a:fillRect/>
          </a:stretch>
        </p:blipFill>
        <p:spPr>
          <a:xfrm>
            <a:off x="8315247" y="1038363"/>
            <a:ext cx="3466223" cy="3811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30"/>
          <p:cNvSpPr>
            <a:spLocks noGrp="1"/>
          </p:cNvSpPr>
          <p:nvPr>
            <p:ph type="title"/>
          </p:nvPr>
        </p:nvSpPr>
        <p:spPr>
          <a:xfrm>
            <a:off x="1383564" y="348865"/>
            <a:ext cx="9718111" cy="1576446"/>
          </a:xfrm>
        </p:spPr>
        <p:txBody>
          <a:bodyPr vert="horz" lIns="91440" tIns="45720" rIns="91440" bIns="45720" rtlCol="0" anchor="ctr">
            <a:normAutofit/>
          </a:bodyPr>
          <a:lstStyle/>
          <a:p>
            <a:pPr algn="l" defTabSz="914400">
              <a:lnSpc>
                <a:spcPct val="90000"/>
              </a:lnSpc>
            </a:pPr>
            <a:r>
              <a:rPr lang="en-US" sz="3400" b="1" kern="1200" dirty="0">
                <a:solidFill>
                  <a:srgbClr val="FFFFFF"/>
                </a:solidFill>
                <a:latin typeface="+mj-lt"/>
                <a:ea typeface="+mj-ea"/>
                <a:cs typeface="+mj-cs"/>
              </a:rPr>
              <a:t>FIXKAR SOlutions:</a:t>
            </a:r>
            <a:br>
              <a:rPr lang="en-US" sz="3400" kern="1200" dirty="0">
                <a:solidFill>
                  <a:srgbClr val="FFFFFF"/>
                </a:solidFill>
                <a:latin typeface="+mj-lt"/>
                <a:ea typeface="+mj-ea"/>
                <a:cs typeface="+mj-cs"/>
              </a:rPr>
            </a:br>
            <a:br>
              <a:rPr lang="en-US" sz="3400" kern="1200" dirty="0">
                <a:solidFill>
                  <a:srgbClr val="FFFFFF"/>
                </a:solidFill>
                <a:latin typeface="+mj-lt"/>
                <a:ea typeface="+mj-ea"/>
                <a:cs typeface="+mj-cs"/>
              </a:rPr>
            </a:br>
            <a:endParaRPr lang="en-US" sz="3400" kern="1200" dirty="0">
              <a:solidFill>
                <a:srgbClr val="FFFFFF"/>
              </a:solidFill>
              <a:latin typeface="+mj-lt"/>
              <a:ea typeface="+mj-ea"/>
              <a:cs typeface="+mj-cs"/>
            </a:endParaRPr>
          </a:p>
        </p:txBody>
      </p:sp>
      <p:sp>
        <p:nvSpPr>
          <p:cNvPr id="7" name="Slide Number Placeholder 6"/>
          <p:cNvSpPr>
            <a:spLocks noGrp="1"/>
          </p:cNvSpPr>
          <p:nvPr>
            <p:ph type="sldNum" sz="quarter" idx="59"/>
          </p:nvPr>
        </p:nvSpPr>
        <p:spPr>
          <a:xfrm>
            <a:off x="11704320" y="6455664"/>
            <a:ext cx="448056" cy="365125"/>
          </a:xfrm>
        </p:spPr>
        <p:txBody>
          <a:bodyPr vert="horz" lIns="91440" tIns="45720" rIns="91440" bIns="45720" rtlCol="0" anchor="ctr">
            <a:normAutofit/>
          </a:bodyPr>
          <a:lstStyle/>
          <a:p>
            <a:pPr defTabSz="914400">
              <a:spcAft>
                <a:spcPts val="600"/>
              </a:spcAft>
            </a:pPr>
            <a:fld id="{47FEACEE-25B4-4A2D-B147-27296E36371D}" type="slidenum">
              <a:rPr lang="en-US" altLang="zh-CN" sz="1100">
                <a:solidFill>
                  <a:schemeClr val="tx1">
                    <a:lumMod val="50000"/>
                    <a:lumOff val="50000"/>
                  </a:schemeClr>
                </a:solidFill>
              </a:rPr>
              <a:pPr defTabSz="914400">
                <a:spcAft>
                  <a:spcPts val="600"/>
                </a:spcAft>
              </a:pPr>
              <a:t>7</a:t>
            </a:fld>
            <a:endParaRPr lang="en-US" altLang="zh-CN" sz="1100">
              <a:solidFill>
                <a:schemeClr val="tx1">
                  <a:lumMod val="50000"/>
                  <a:lumOff val="50000"/>
                </a:schemeClr>
              </a:solidFill>
            </a:endParaRPr>
          </a:p>
        </p:txBody>
      </p:sp>
      <p:sp>
        <p:nvSpPr>
          <p:cNvPr id="21" name="Flowchart: Alternate Process 20"/>
          <p:cNvSpPr/>
          <p:nvPr/>
        </p:nvSpPr>
        <p:spPr>
          <a:xfrm>
            <a:off x="1743959" y="4609707"/>
            <a:ext cx="3365369" cy="1754326"/>
          </a:xfrm>
          <a:prstGeom prst="flowChartAlternateProcess">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50" name="TextBox 19">
            <a:extLst>
              <a:ext uri="{FF2B5EF4-FFF2-40B4-BE49-F238E27FC236}">
                <a16:creationId xmlns:a16="http://schemas.microsoft.com/office/drawing/2014/main" id="{888C9D5A-2369-40CA-9E5B-41AE1023224F}"/>
              </a:ext>
            </a:extLst>
          </p:cNvPr>
          <p:cNvGraphicFramePr/>
          <p:nvPr>
            <p:extLst>
              <p:ext uri="{D42A27DB-BD31-4B8C-83A1-F6EECF244321}">
                <p14:modId xmlns:p14="http://schemas.microsoft.com/office/powerpoint/2010/main" val="71448767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a:xfrm>
            <a:off x="729474" y="609600"/>
            <a:ext cx="10411120" cy="353238"/>
          </a:xfrm>
        </p:spPr>
        <p:txBody>
          <a:bodyPr>
            <a:normAutofit fontScale="90000"/>
          </a:bodyPr>
          <a:lstStyle/>
          <a:p>
            <a:r>
              <a:rPr lang="en-US" b="1" dirty="0"/>
              <a:t>Comparative Analysis:</a:t>
            </a:r>
          </a:p>
        </p:txBody>
      </p:sp>
      <p:sp>
        <p:nvSpPr>
          <p:cNvPr id="5" name="Slide Number Placeholder 4"/>
          <p:cNvSpPr>
            <a:spLocks noGrp="1"/>
          </p:cNvSpPr>
          <p:nvPr>
            <p:ph type="sldNum" sz="quarter" idx="55"/>
          </p:nvPr>
        </p:nvSpPr>
        <p:spPr/>
        <p:txBody>
          <a:bodyPr/>
          <a:lstStyle/>
          <a:p>
            <a:fld id="{47FEACEE-25B4-4A2D-B147-27296E36371D}" type="slidenum">
              <a:rPr lang="en-US" altLang="zh-CN" noProof="0" smtClean="0"/>
              <a:t>8</a:t>
            </a:fld>
            <a:endParaRPr lang="en-US" altLang="zh-CN" noProof="0" dirty="0"/>
          </a:p>
        </p:txBody>
      </p:sp>
      <p:sp>
        <p:nvSpPr>
          <p:cNvPr id="27" name="TextBox 26"/>
          <p:cNvSpPr txBox="1"/>
          <p:nvPr/>
        </p:nvSpPr>
        <p:spPr>
          <a:xfrm>
            <a:off x="1034742" y="1264523"/>
            <a:ext cx="9754853" cy="4247317"/>
          </a:xfrm>
          <a:prstGeom prst="rect">
            <a:avLst/>
          </a:prstGeom>
          <a:noFill/>
        </p:spPr>
        <p:txBody>
          <a:bodyPr wrap="square" rtlCol="0">
            <a:spAutoFit/>
          </a:bodyPr>
          <a:lstStyle/>
          <a:p>
            <a:pPr algn="l"/>
            <a:r>
              <a:rPr lang="en-US" b="1" i="0" u="sng" dirty="0">
                <a:solidFill>
                  <a:schemeClr val="accent6"/>
                </a:solidFill>
                <a:effectLst/>
              </a:rPr>
              <a:t>Development Processes:</a:t>
            </a:r>
            <a:br>
              <a:rPr lang="en-US" b="1" i="0" u="sng" dirty="0">
                <a:solidFill>
                  <a:srgbClr val="D1D5DB"/>
                </a:solidFill>
                <a:effectLst/>
              </a:rPr>
            </a:br>
            <a:endParaRPr lang="en-US" b="1" i="0" u="sng" dirty="0">
              <a:solidFill>
                <a:srgbClr val="D1D5DB"/>
              </a:solidFill>
              <a:effectLst/>
            </a:endParaRPr>
          </a:p>
          <a:p>
            <a:pPr lvl="1" algn="l"/>
            <a:r>
              <a:rPr lang="en-US" b="1" i="1" dirty="0">
                <a:solidFill>
                  <a:schemeClr val="accent6"/>
                </a:solidFill>
                <a:effectLst/>
              </a:rPr>
              <a:t>Dreamzplanet: </a:t>
            </a:r>
            <a:r>
              <a:rPr lang="en-US" b="0" i="0" dirty="0">
                <a:solidFill>
                  <a:srgbClr val="D1D5DB"/>
                </a:solidFill>
                <a:effectLst/>
              </a:rPr>
              <a:t>Agile and iterative, collaborative, emphasis on code reviews.</a:t>
            </a:r>
          </a:p>
          <a:p>
            <a:pPr lvl="1" algn="l"/>
            <a:r>
              <a:rPr lang="en-US" b="1" i="1" dirty="0">
                <a:solidFill>
                  <a:schemeClr val="accent6"/>
                </a:solidFill>
                <a:effectLst/>
              </a:rPr>
              <a:t>Fixkar Solutions: </a:t>
            </a:r>
            <a:r>
              <a:rPr lang="en-US" b="0" i="0" dirty="0">
                <a:solidFill>
                  <a:srgbClr val="D1D5DB"/>
                </a:solidFill>
                <a:effectLst/>
              </a:rPr>
              <a:t>Waterfall, bureaucratic, manager-centric code reviews.</a:t>
            </a:r>
            <a:br>
              <a:rPr lang="en-US" b="0" i="0" dirty="0">
                <a:solidFill>
                  <a:srgbClr val="D1D5DB"/>
                </a:solidFill>
                <a:effectLst/>
              </a:rPr>
            </a:br>
            <a:endParaRPr lang="en-US" b="0" i="0" dirty="0">
              <a:solidFill>
                <a:srgbClr val="D1D5DB"/>
              </a:solidFill>
              <a:effectLst/>
            </a:endParaRPr>
          </a:p>
          <a:p>
            <a:pPr algn="l"/>
            <a:r>
              <a:rPr lang="en-US" b="1" i="0" u="sng" dirty="0">
                <a:solidFill>
                  <a:schemeClr val="accent6"/>
                </a:solidFill>
                <a:effectLst/>
              </a:rPr>
              <a:t>Training and Development</a:t>
            </a:r>
            <a:r>
              <a:rPr lang="en-US" b="1" i="0" u="sng" dirty="0">
                <a:solidFill>
                  <a:srgbClr val="D1D5DB"/>
                </a:solidFill>
                <a:effectLst/>
              </a:rPr>
              <a:t>:</a:t>
            </a:r>
            <a:br>
              <a:rPr lang="en-US" b="1" i="0" dirty="0">
                <a:solidFill>
                  <a:srgbClr val="D1D5DB"/>
                </a:solidFill>
                <a:effectLst/>
              </a:rPr>
            </a:br>
            <a:endParaRPr lang="en-US" b="0" i="0" dirty="0">
              <a:solidFill>
                <a:srgbClr val="D1D5DB"/>
              </a:solidFill>
              <a:effectLst/>
            </a:endParaRPr>
          </a:p>
          <a:p>
            <a:pPr lvl="1" algn="l"/>
            <a:r>
              <a:rPr lang="en-US" b="1" i="1" dirty="0">
                <a:solidFill>
                  <a:schemeClr val="accent6"/>
                </a:solidFill>
                <a:effectLst/>
              </a:rPr>
              <a:t>Dreamzplanet: </a:t>
            </a:r>
            <a:r>
              <a:rPr lang="en-US" b="0" i="0" dirty="0">
                <a:solidFill>
                  <a:srgbClr val="D1D5DB"/>
                </a:solidFill>
                <a:effectLst/>
              </a:rPr>
              <a:t>Continuous training, sponsorships for certifications.</a:t>
            </a:r>
          </a:p>
          <a:p>
            <a:pPr lvl="1" algn="l"/>
            <a:r>
              <a:rPr lang="en-US" b="1" i="1" dirty="0">
                <a:solidFill>
                  <a:schemeClr val="accent6"/>
                </a:solidFill>
                <a:effectLst/>
              </a:rPr>
              <a:t>Fixkar Solutions: </a:t>
            </a:r>
            <a:r>
              <a:rPr lang="en-US" b="0" i="0" dirty="0">
                <a:solidFill>
                  <a:srgbClr val="D1D5DB"/>
                </a:solidFill>
                <a:effectLst/>
              </a:rPr>
              <a:t>Limited development programs, employees self-learn.</a:t>
            </a:r>
            <a:br>
              <a:rPr lang="en-US" b="0" i="0" dirty="0">
                <a:solidFill>
                  <a:srgbClr val="D1D5DB"/>
                </a:solidFill>
                <a:effectLst/>
              </a:rPr>
            </a:br>
            <a:endParaRPr lang="en-US" b="0" i="0" dirty="0">
              <a:solidFill>
                <a:srgbClr val="D1D5DB"/>
              </a:solidFill>
              <a:effectLst/>
            </a:endParaRPr>
          </a:p>
          <a:p>
            <a:br>
              <a:rPr lang="en-US" b="1" i="0" dirty="0">
                <a:solidFill>
                  <a:srgbClr val="D1D5DB"/>
                </a:solidFill>
                <a:effectLst/>
              </a:rPr>
            </a:br>
            <a:r>
              <a:rPr lang="en-US" b="1" i="1" u="sng" dirty="0">
                <a:solidFill>
                  <a:schemeClr val="accent6"/>
                </a:solidFill>
              </a:rPr>
              <a:t>Work-Life Balance:</a:t>
            </a:r>
            <a:br>
              <a:rPr lang="en-US" b="1" i="1" u="sng" dirty="0">
                <a:solidFill>
                  <a:srgbClr val="D1D5DB"/>
                </a:solidFill>
              </a:rPr>
            </a:br>
            <a:endParaRPr lang="en-US" b="0" i="0" dirty="0">
              <a:solidFill>
                <a:srgbClr val="D1D5DB"/>
              </a:solidFill>
              <a:effectLst/>
            </a:endParaRPr>
          </a:p>
          <a:p>
            <a:pPr lvl="1" algn="l"/>
            <a:r>
              <a:rPr lang="en-US" b="1" i="1" dirty="0">
                <a:solidFill>
                  <a:schemeClr val="accent6"/>
                </a:solidFill>
                <a:effectLst/>
              </a:rPr>
              <a:t>Dreamzplanet: </a:t>
            </a:r>
            <a:r>
              <a:rPr lang="en-US" b="0" i="0" dirty="0">
                <a:solidFill>
                  <a:srgbClr val="D1D5DB"/>
                </a:solidFill>
                <a:effectLst/>
              </a:rPr>
              <a:t>Hybrid model, flexible work arrangements, focus on well-being.</a:t>
            </a:r>
          </a:p>
          <a:p>
            <a:pPr lvl="1" algn="l"/>
            <a:r>
              <a:rPr lang="en-US" b="1" i="1" dirty="0">
                <a:solidFill>
                  <a:schemeClr val="accent6"/>
                </a:solidFill>
                <a:effectLst/>
              </a:rPr>
              <a:t>Fixkar Solutions: </a:t>
            </a:r>
            <a:r>
              <a:rPr lang="en-US" b="0" i="0" dirty="0">
                <a:solidFill>
                  <a:srgbClr val="D1D5DB"/>
                </a:solidFill>
                <a:effectLst/>
              </a:rPr>
              <a:t>Unpredictable, no paid leaves, surge in deliverables.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a:xfrm>
            <a:off x="729474" y="609600"/>
            <a:ext cx="10411120" cy="353238"/>
          </a:xfrm>
        </p:spPr>
        <p:txBody>
          <a:bodyPr>
            <a:normAutofit fontScale="90000"/>
          </a:bodyPr>
          <a:lstStyle/>
          <a:p>
            <a:r>
              <a:rPr lang="en-US" b="1" dirty="0"/>
              <a:t>Comparative Analysis:</a:t>
            </a:r>
          </a:p>
        </p:txBody>
      </p:sp>
      <p:sp>
        <p:nvSpPr>
          <p:cNvPr id="5" name="Slide Number Placeholder 4"/>
          <p:cNvSpPr>
            <a:spLocks noGrp="1"/>
          </p:cNvSpPr>
          <p:nvPr>
            <p:ph type="sldNum" sz="quarter" idx="55"/>
          </p:nvPr>
        </p:nvSpPr>
        <p:spPr/>
        <p:txBody>
          <a:bodyPr/>
          <a:lstStyle/>
          <a:p>
            <a:fld id="{47FEACEE-25B4-4A2D-B147-27296E36371D}" type="slidenum">
              <a:rPr lang="en-US" altLang="zh-CN" noProof="0" smtClean="0"/>
              <a:t>9</a:t>
            </a:fld>
            <a:endParaRPr lang="en-US" altLang="zh-CN" noProof="0" dirty="0"/>
          </a:p>
        </p:txBody>
      </p:sp>
      <p:sp>
        <p:nvSpPr>
          <p:cNvPr id="27" name="TextBox 26"/>
          <p:cNvSpPr txBox="1"/>
          <p:nvPr/>
        </p:nvSpPr>
        <p:spPr>
          <a:xfrm>
            <a:off x="1034742" y="1264523"/>
            <a:ext cx="9754853" cy="4247317"/>
          </a:xfrm>
          <a:prstGeom prst="rect">
            <a:avLst/>
          </a:prstGeom>
          <a:noFill/>
        </p:spPr>
        <p:txBody>
          <a:bodyPr wrap="square" rtlCol="0">
            <a:spAutoFit/>
          </a:bodyPr>
          <a:lstStyle/>
          <a:p>
            <a:pPr algn="l"/>
            <a:r>
              <a:rPr lang="en-US" b="1" i="0" u="sng" dirty="0">
                <a:solidFill>
                  <a:schemeClr val="accent6"/>
                </a:solidFill>
                <a:effectLst/>
              </a:rPr>
              <a:t>Standards and Procedures:</a:t>
            </a:r>
            <a:br>
              <a:rPr lang="en-US" b="1" i="0" u="sng" dirty="0">
                <a:solidFill>
                  <a:srgbClr val="D1D5DB"/>
                </a:solidFill>
                <a:effectLst/>
              </a:rPr>
            </a:br>
            <a:endParaRPr lang="en-US" b="1" i="0" u="sng" dirty="0">
              <a:solidFill>
                <a:srgbClr val="D1D5DB"/>
              </a:solidFill>
              <a:effectLst/>
            </a:endParaRPr>
          </a:p>
          <a:p>
            <a:pPr lvl="1" algn="l"/>
            <a:r>
              <a:rPr lang="en-US" b="1" i="1" dirty="0">
                <a:solidFill>
                  <a:schemeClr val="accent6"/>
                </a:solidFill>
                <a:effectLst/>
              </a:rPr>
              <a:t>Dreamzplanet: </a:t>
            </a:r>
            <a:r>
              <a:rPr lang="en-US" b="0" i="0" dirty="0">
                <a:solidFill>
                  <a:srgbClr val="D1D5DB"/>
                </a:solidFill>
                <a:effectLst/>
              </a:rPr>
              <a:t>Implementation of standards like GDPR.</a:t>
            </a:r>
            <a:endParaRPr lang="en-US" b="1" i="1" dirty="0">
              <a:solidFill>
                <a:schemeClr val="accent6"/>
              </a:solidFill>
              <a:effectLst/>
            </a:endParaRPr>
          </a:p>
          <a:p>
            <a:pPr lvl="1" algn="l"/>
            <a:r>
              <a:rPr lang="en-US" b="1" i="1" dirty="0">
                <a:solidFill>
                  <a:schemeClr val="accent6"/>
                </a:solidFill>
                <a:effectLst/>
              </a:rPr>
              <a:t>Fixkar Solutions : </a:t>
            </a:r>
            <a:r>
              <a:rPr lang="en-US" b="0" i="0" dirty="0">
                <a:solidFill>
                  <a:srgbClr val="D1D5DB"/>
                </a:solidFill>
                <a:effectLst/>
              </a:rPr>
              <a:t>Employees have room for making decisions themselves.</a:t>
            </a:r>
            <a:br>
              <a:rPr lang="en-US" b="0" i="0" dirty="0">
                <a:solidFill>
                  <a:srgbClr val="D1D5DB"/>
                </a:solidFill>
                <a:effectLst/>
              </a:rPr>
            </a:br>
            <a:endParaRPr lang="en-US" b="0" i="0" dirty="0">
              <a:solidFill>
                <a:srgbClr val="D1D5DB"/>
              </a:solidFill>
              <a:effectLst/>
            </a:endParaRPr>
          </a:p>
          <a:p>
            <a:pPr algn="l"/>
            <a:r>
              <a:rPr lang="en-US" b="1" i="0" u="sng" dirty="0">
                <a:solidFill>
                  <a:schemeClr val="accent6"/>
                </a:solidFill>
                <a:effectLst/>
              </a:rPr>
              <a:t>Employee Sentiments:</a:t>
            </a:r>
            <a:endParaRPr lang="en-US" b="0" i="0" dirty="0">
              <a:solidFill>
                <a:srgbClr val="D1D5DB"/>
              </a:solidFill>
              <a:effectLst/>
            </a:endParaRPr>
          </a:p>
          <a:p>
            <a:pPr lvl="1" algn="l"/>
            <a:r>
              <a:rPr lang="en-US" b="1" i="1" dirty="0">
                <a:solidFill>
                  <a:schemeClr val="accent6"/>
                </a:solidFill>
                <a:effectLst/>
              </a:rPr>
              <a:t>Dreamzplanet : </a:t>
            </a:r>
            <a:r>
              <a:rPr lang="en-US" dirty="0">
                <a:solidFill>
                  <a:srgbClr val="D1D5DB"/>
                </a:solidFill>
              </a:rPr>
              <a:t>O</a:t>
            </a:r>
            <a:r>
              <a:rPr lang="en-US" b="0" i="0" dirty="0">
                <a:solidFill>
                  <a:srgbClr val="D1D5DB"/>
                </a:solidFill>
                <a:effectLst/>
              </a:rPr>
              <a:t>wnership, Sense of Responsibility, employee recreational facilities </a:t>
            </a:r>
          </a:p>
          <a:p>
            <a:pPr lvl="1" algn="l"/>
            <a:r>
              <a:rPr lang="en-US" b="1" i="1" dirty="0">
                <a:solidFill>
                  <a:schemeClr val="accent6"/>
                </a:solidFill>
                <a:effectLst/>
              </a:rPr>
              <a:t>Fixkar Solutions: </a:t>
            </a:r>
            <a:r>
              <a:rPr lang="en-US" dirty="0">
                <a:solidFill>
                  <a:srgbClr val="D1D5DB"/>
                </a:solidFill>
              </a:rPr>
              <a:t>Employee anxiety, self-management, all-around the job experience.</a:t>
            </a:r>
            <a:endParaRPr lang="en-US" b="0" i="0" dirty="0">
              <a:solidFill>
                <a:srgbClr val="D1D5DB"/>
              </a:solidFill>
              <a:effectLst/>
            </a:endParaRPr>
          </a:p>
          <a:p>
            <a:br>
              <a:rPr lang="en-US" b="1" i="0" dirty="0">
                <a:solidFill>
                  <a:srgbClr val="D1D5DB"/>
                </a:solidFill>
                <a:effectLst/>
              </a:rPr>
            </a:br>
            <a:r>
              <a:rPr lang="en-US" b="1" i="1" u="sng" dirty="0">
                <a:solidFill>
                  <a:schemeClr val="accent6"/>
                </a:solidFill>
                <a:effectLst/>
              </a:rPr>
              <a:t>Management </a:t>
            </a:r>
            <a:r>
              <a:rPr lang="en-US" b="1" i="1" u="sng" dirty="0">
                <a:solidFill>
                  <a:schemeClr val="accent6"/>
                </a:solidFill>
              </a:rPr>
              <a:t>Satisfaction:</a:t>
            </a:r>
            <a:br>
              <a:rPr lang="en-US" b="1" i="1" u="sng" dirty="0">
                <a:solidFill>
                  <a:srgbClr val="D1D5DB"/>
                </a:solidFill>
              </a:rPr>
            </a:br>
            <a:endParaRPr lang="en-US" b="0" i="0" dirty="0">
              <a:solidFill>
                <a:srgbClr val="D1D5DB"/>
              </a:solidFill>
              <a:effectLst/>
            </a:endParaRPr>
          </a:p>
          <a:p>
            <a:pPr lvl="1" algn="l"/>
            <a:r>
              <a:rPr lang="en-US" b="1" i="1" dirty="0">
                <a:solidFill>
                  <a:schemeClr val="accent6"/>
                </a:solidFill>
                <a:effectLst/>
              </a:rPr>
              <a:t>Dreamzplanet: </a:t>
            </a:r>
            <a:r>
              <a:rPr lang="en-US" b="0" i="0" dirty="0">
                <a:solidFill>
                  <a:srgbClr val="D1D5DB"/>
                </a:solidFill>
                <a:effectLst/>
              </a:rPr>
              <a:t>Strong sense of company values and family, collaboration and cooperation.</a:t>
            </a:r>
          </a:p>
          <a:p>
            <a:pPr lvl="1" algn="l"/>
            <a:r>
              <a:rPr lang="en-US" b="1" i="1" dirty="0">
                <a:solidFill>
                  <a:schemeClr val="accent6"/>
                </a:solidFill>
                <a:effectLst/>
              </a:rPr>
              <a:t>Fixkar Solutions: </a:t>
            </a:r>
            <a:r>
              <a:rPr lang="en-US" dirty="0">
                <a:solidFill>
                  <a:srgbClr val="D1D5DB"/>
                </a:solidFill>
              </a:rPr>
              <a:t>Sense of disparity, lack of transparency.</a:t>
            </a:r>
            <a:endParaRPr lang="en-US" b="0" i="0" dirty="0">
              <a:solidFill>
                <a:srgbClr val="D1D5DB"/>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5515263-A3DE-4193-B6AA-5C449C94519F}">
  <ds:schemaRefs/>
</ds:datastoreItem>
</file>

<file path=customXml/itemProps2.xml><?xml version="1.0" encoding="utf-8"?>
<ds:datastoreItem xmlns:ds="http://schemas.openxmlformats.org/officeDocument/2006/customXml" ds:itemID="{74CFA8B0-C7B8-4655-A378-2962C04794D3}">
  <ds:schemaRefs/>
</ds:datastoreItem>
</file>

<file path=customXml/itemProps3.xml><?xml version="1.0" encoding="utf-8"?>
<ds:datastoreItem xmlns:ds="http://schemas.openxmlformats.org/officeDocument/2006/customXml" ds:itemID="{A0AD9BE2-6B3D-4616-B044-300A8177DEA5}">
  <ds:schemaRefs/>
</ds:datastoreItem>
</file>

<file path=docProps/app.xml><?xml version="1.0" encoding="utf-8"?>
<Properties xmlns="http://schemas.openxmlformats.org/officeDocument/2006/extended-properties" xmlns:vt="http://schemas.openxmlformats.org/officeDocument/2006/docPropsVTypes">
  <Template>Retrospect</Template>
  <TotalTime>42</TotalTime>
  <Words>598</Words>
  <Application>Microsoft Office PowerPoint</Application>
  <PresentationFormat>Widescreen</PresentationFormat>
  <Paragraphs>72</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等线</vt:lpstr>
      <vt:lpstr>Abadi</vt:lpstr>
      <vt:lpstr>Arial</vt:lpstr>
      <vt:lpstr>Calibri</vt:lpstr>
      <vt:lpstr>Century Gothic</vt:lpstr>
      <vt:lpstr>Posterama Text SemiBold</vt:lpstr>
      <vt:lpstr>Mesh</vt:lpstr>
      <vt:lpstr>Developer management in Software House</vt:lpstr>
      <vt:lpstr>Introduction</vt:lpstr>
      <vt:lpstr>Problem statement</vt:lpstr>
      <vt:lpstr>Introduction of  Interviewed Organizations</vt:lpstr>
      <vt:lpstr>Form of interview: </vt:lpstr>
      <vt:lpstr>Questionnaire and Responses:  dreamzplanet  </vt:lpstr>
      <vt:lpstr>FIXKAR SOlutions:  </vt:lpstr>
      <vt:lpstr>Comparative Analysis:</vt:lpstr>
      <vt:lpstr>Comparative Analysis:</vt:lpstr>
      <vt:lpstr>Conclusion on Comparative Analysis:</vt:lpstr>
      <vt:lpstr>Feedback and Final Take: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Processes in Software House</dc:title>
  <dc:creator>Raza Ali Abidi</dc:creator>
  <cp:lastModifiedBy>K213881 Muhammad Taha Jawaid</cp:lastModifiedBy>
  <cp:revision>11</cp:revision>
  <dcterms:created xsi:type="dcterms:W3CDTF">2023-12-04T09:26:00Z</dcterms:created>
  <dcterms:modified xsi:type="dcterms:W3CDTF">2024-11-27T05:34:02Z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8B40244B49EE48D5A7EAD280E78BEB59_12</vt:lpwstr>
  </property>
  <property fmtid="{D5CDD505-2E9C-101B-9397-08002B2CF9AE}" pid="4" name="KSOProductBuildVer">
    <vt:lpwstr>1033-12.2.0.13306</vt:lpwstr>
  </property>
</Properties>
</file>